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3" r:id="rId2"/>
    <p:sldId id="260" r:id="rId3"/>
    <p:sldId id="287" r:id="rId4"/>
    <p:sldId id="288" r:id="rId5"/>
    <p:sldId id="315" r:id="rId6"/>
    <p:sldId id="291" r:id="rId7"/>
    <p:sldId id="292" r:id="rId8"/>
    <p:sldId id="294" r:id="rId9"/>
    <p:sldId id="295" r:id="rId10"/>
    <p:sldId id="296" r:id="rId11"/>
    <p:sldId id="293" r:id="rId12"/>
    <p:sldId id="318" r:id="rId13"/>
    <p:sldId id="306" r:id="rId14"/>
    <p:sldId id="298" r:id="rId15"/>
    <p:sldId id="303" r:id="rId16"/>
    <p:sldId id="304" r:id="rId17"/>
    <p:sldId id="299" r:id="rId18"/>
    <p:sldId id="316" r:id="rId19"/>
    <p:sldId id="300" r:id="rId20"/>
    <p:sldId id="301" r:id="rId21"/>
    <p:sldId id="302" r:id="rId22"/>
    <p:sldId id="305" r:id="rId23"/>
    <p:sldId id="308" r:id="rId24"/>
    <p:sldId id="317" r:id="rId25"/>
    <p:sldId id="312" r:id="rId26"/>
    <p:sldId id="313" r:id="rId27"/>
    <p:sldId id="310" r:id="rId28"/>
    <p:sldId id="311" r:id="rId29"/>
    <p:sldId id="314" r:id="rId30"/>
  </p:sldIdLst>
  <p:sldSz cx="12192000" cy="6858000"/>
  <p:notesSz cx="6858000" cy="9144000"/>
  <p:embeddedFontLst>
    <p:embeddedFont>
      <p:font typeface="Montserrat" panose="020B0604020202020204" charset="-52"/>
      <p:regular r:id="rId31"/>
      <p:bold r:id="rId32"/>
      <p:italic r:id="rId33"/>
      <p:boldItalic r:id="rId34"/>
    </p:embeddedFont>
    <p:embeddedFont>
      <p:font typeface="Calibri Light" panose="020F0302020204030204" pitchFamily="34" charset="0"/>
      <p:regular r:id="rId35"/>
      <p:italic r:id="rId36"/>
    </p:embeddedFont>
    <p:embeddedFont>
      <p:font typeface="Calibri" panose="020F0502020204030204" pitchFamily="34" charset="0"/>
      <p:regular r:id="rId37"/>
      <p:bold r:id="rId38"/>
      <p:italic r:id="rId39"/>
      <p:boldItalic r:id="rId40"/>
    </p:embeddedFont>
  </p:embeddedFontLst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5A7"/>
    <a:srgbClr val="2FB56A"/>
    <a:srgbClr val="561F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576" autoAdjust="0"/>
    <p:restoredTop sz="94660"/>
  </p:normalViewPr>
  <p:slideViewPr>
    <p:cSldViewPr snapToGrid="0" showGuides="1">
      <p:cViewPr varScale="1">
        <p:scale>
          <a:sx n="115" d="100"/>
          <a:sy n="115" d="100"/>
        </p:scale>
        <p:origin x="858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5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1D4A5FC-BABE-75AE-D059-F20893441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A44E3-C242-3548-86ED-41D9101C4DBD}" type="datetimeFigureOut">
              <a:rPr lang="ru-RU"/>
              <a:pPr>
                <a:defRPr/>
              </a:pPr>
              <a:t>26.10.2023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4083C17-BCF5-26AD-6622-7D50FADAA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D5019C0-0118-05F8-3CFA-CC549489E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217741-943C-4341-9EE2-0384843279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3748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104EF3D-0D5F-CD67-0AB8-CE829303C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0E9C22-BB52-DD46-A54C-9512CD83EB93}" type="datetimeFigureOut">
              <a:rPr lang="ru-RU"/>
              <a:pPr>
                <a:defRPr/>
              </a:pPr>
              <a:t>26.10.2023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A6D2C6-3D3D-FEE6-E73F-29B2C9930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6AD8E4C-E326-A713-5D07-DF4FE076C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4F3E5-FABA-2549-A8FF-FFB7B45434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2461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8EA98A-28A1-FF9A-2D8C-DE2A12E29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6C5F7-B186-F648-9EE4-FD64307BD928}" type="datetimeFigureOut">
              <a:rPr lang="ru-RU"/>
              <a:pPr>
                <a:defRPr/>
              </a:pPr>
              <a:t>26.10.2023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2840AB5-E3FA-D68C-92B8-59F79D36B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0CFBBCD-EC06-5E75-DE7E-8E90BAF84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D849A1-DEE9-CE4C-B5C6-5CEF18A7BF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870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22B2248-577F-71A0-E1CB-9DD9E47D5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61306A-2BE3-B448-8E18-D455BD4CC63E}" type="datetimeFigureOut">
              <a:rPr lang="ru-RU"/>
              <a:pPr>
                <a:defRPr/>
              </a:pPr>
              <a:t>26.10.2023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DE57628-7929-EFA0-1128-10C567338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E1CBD1-3606-C07E-1155-5C66AAB87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57B703-A95A-AF48-87A7-AFEA311AE9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8287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13A87EC-6977-FDE0-E9A2-BBB6A23B2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1DE0B8-BD22-E343-A17C-5582546F1260}" type="datetimeFigureOut">
              <a:rPr lang="ru-RU"/>
              <a:pPr>
                <a:defRPr/>
              </a:pPr>
              <a:t>26.10.2023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EFD589E-EED7-7115-28C5-B81C693E1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072A8B-EC7B-B30D-814D-ABAAE620D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00BE82-2DCF-F24D-A8C9-4042167C98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0772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50618388-8736-B784-226E-4F9CFE16D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1C556F-5C98-884D-A174-19A80097748D}" type="datetimeFigureOut">
              <a:rPr lang="ru-RU"/>
              <a:pPr>
                <a:defRPr/>
              </a:pPr>
              <a:t>26.10.2023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C69E4F1B-CAB3-C380-9B99-A1B6AA21D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C6D6A0F6-8B51-ECDD-3DEA-FA30C150E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B948A3-98B6-9B44-BE53-CF01B14BA8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7126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230FE1C0-D58F-E23A-BE3A-76BD80C21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2B8FC-E071-2C45-B28B-D7B1DCCF95D6}" type="datetimeFigureOut">
              <a:rPr lang="ru-RU"/>
              <a:pPr>
                <a:defRPr/>
              </a:pPr>
              <a:t>26.10.2023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B00F85AF-227D-3671-D818-31709221F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C1D6339B-74F6-ACC0-9530-D244BACAD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B0D599-8EFE-F748-9271-BCE8FA5A6D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7116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id="{38758F98-8B8C-C70E-6186-4EBB2F2B0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952AF-FDFB-5F4C-9F29-2ADC908D8F8E}" type="datetimeFigureOut">
              <a:rPr lang="ru-RU"/>
              <a:pPr>
                <a:defRPr/>
              </a:pPr>
              <a:t>26.10.2023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0FCEAAB3-EC9D-2AD7-A4E3-0FF25A60D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221E3E6E-DE34-98E7-B920-E4E97DCBB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55C1CD-EDC7-E745-8659-1B07420241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604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id="{FF79F6DC-A2DE-E320-C234-71BCE7946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7FCBF4-2E0E-6041-959F-6AB7D2097BDB}" type="datetimeFigureOut">
              <a:rPr lang="ru-RU"/>
              <a:pPr>
                <a:defRPr/>
              </a:pPr>
              <a:t>26.10.2023</a:t>
            </a:fld>
            <a:endParaRPr lang="ru-RU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id="{24648786-8AD6-75FC-9290-769CCC925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5C1001A2-DF8D-509C-7A78-0358FCE71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091AA8-80EE-7347-9F44-9AD9A56F9A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8998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8B6BC1F5-69E6-D6E3-307B-A43576895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7235D-1136-1B48-BA62-77859CB36FDE}" type="datetimeFigureOut">
              <a:rPr lang="ru-RU"/>
              <a:pPr>
                <a:defRPr/>
              </a:pPr>
              <a:t>26.10.2023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033B2432-18AE-A23E-9C95-401A301AA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D061E797-1127-8A22-E1A6-23137F937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673D68-08A2-BD43-A4B4-E3F1069721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0630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B7DAA727-1C1C-4B72-E619-082772B57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B0F530-5781-884F-AED0-E2B85C0BBCBA}" type="datetimeFigureOut">
              <a:rPr lang="ru-RU"/>
              <a:pPr>
                <a:defRPr/>
              </a:pPr>
              <a:t>26.10.2023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421D4B14-4A92-88CF-E7F1-59EF22EA2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CEE3937A-627F-6380-486E-29DBF3F36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CFA698-5DCB-1D4E-9B96-A1F13B7961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5271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>
            <a:extLst>
              <a:ext uri="{FF2B5EF4-FFF2-40B4-BE49-F238E27FC236}">
                <a16:creationId xmlns:a16="http://schemas.microsoft.com/office/drawing/2014/main" id="{29A22D86-B887-0396-D605-5D1DC2AEDD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>
            <a:extLst>
              <a:ext uri="{FF2B5EF4-FFF2-40B4-BE49-F238E27FC236}">
                <a16:creationId xmlns:a16="http://schemas.microsoft.com/office/drawing/2014/main" id="{2AE3078A-5543-909F-D37D-4B2EFB8322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5D219E2-D21F-B07D-AA57-B1EC0725C7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705F52D-6E69-A442-B39D-C4663BAC9B85}" type="datetimeFigureOut">
              <a:rPr lang="ru-RU"/>
              <a:pPr>
                <a:defRPr/>
              </a:pPr>
              <a:t>26.10.2023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869EBED-1D64-7952-071B-27E3D2095E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9FFC13A-9444-FC2A-8DAC-558F5596B2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7FDEA4E-F5EA-9A43-A382-34D4F7874C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8.svg"/><Relationship Id="rId4" Type="http://schemas.openxmlformats.org/officeDocument/2006/relationships/image" Target="../media/image5.png"/><Relationship Id="rId9" Type="http://schemas.openxmlformats.org/officeDocument/2006/relationships/image" Target="../media/image12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sv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sv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sv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svg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svg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svg"/><Relationship Id="rId4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sv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sv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sv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E384A89-A5D9-11CB-6724-9FEE617D17E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t="12594" b="14807"/>
          <a:stretch/>
        </p:blipFill>
        <p:spPr>
          <a:xfrm>
            <a:off x="8399948" y="1346682"/>
            <a:ext cx="594358" cy="605409"/>
          </a:xfrm>
          <a:prstGeom prst="rect">
            <a:avLst/>
          </a:prstGeom>
        </p:spPr>
      </p:pic>
      <p:sp>
        <p:nvSpPr>
          <p:cNvPr id="2" name="Текст 4">
            <a:extLst>
              <a:ext uri="{FF2B5EF4-FFF2-40B4-BE49-F238E27FC236}">
                <a16:creationId xmlns:a16="http://schemas.microsoft.com/office/drawing/2014/main" id="{0AC32C60-CE1B-AB0D-773E-CC68525067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0475" y="2301410"/>
            <a:ext cx="7131050" cy="3281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8223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68338" indent="-257175" defTabSz="8223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28700" indent="-204788" defTabSz="8223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439863" indent="-204788" defTabSz="8223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851025" indent="-204788" defTabSz="8223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308225" indent="-204788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765425" indent="-204788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222625" indent="-204788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679825" indent="-204788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altLang="en-US" sz="2200" b="1" dirty="0">
                <a:latin typeface="Montserrat" pitchFamily="2" charset="0"/>
                <a:cs typeface="Arial" panose="020B0604020202020204" pitchFamily="34" charset="0"/>
              </a:rPr>
              <a:t>КРУГЛЫЙ СТОЛ НА ТЕМУ </a:t>
            </a:r>
            <a:br>
              <a:rPr lang="ru-RU" altLang="en-US" sz="2200" b="1" dirty="0">
                <a:latin typeface="Montserrat" pitchFamily="2" charset="0"/>
                <a:cs typeface="Arial" panose="020B0604020202020204" pitchFamily="34" charset="0"/>
              </a:rPr>
            </a:br>
            <a:r>
              <a:rPr lang="ru-RU" altLang="en-US" sz="2200" b="1" dirty="0">
                <a:latin typeface="Montserrat" pitchFamily="2" charset="0"/>
                <a:cs typeface="Arial" panose="020B0604020202020204" pitchFamily="34" charset="0"/>
              </a:rPr>
              <a:t>«СТУДЕНТ И ЕГО ПЕРВАЯ РАБОТА В ТЭК»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endParaRPr lang="ru-RU" altLang="en-US" sz="2200" dirty="0">
              <a:latin typeface="Montserrat" pitchFamily="2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en-US" altLang="en-US" sz="2200" dirty="0">
                <a:latin typeface="Montserrat" pitchFamily="2" charset="0"/>
                <a:cs typeface="Arial" panose="020B0604020202020204" pitchFamily="34" charset="0"/>
              </a:rPr>
              <a:t>ROUNDTABLE: ‘A STUDENT AND HIS FIRST </a:t>
            </a:r>
            <a:r>
              <a:rPr lang="ru-RU" altLang="en-US" sz="2200" dirty="0">
                <a:latin typeface="Montserrat" pitchFamily="2" charset="0"/>
                <a:cs typeface="Arial" panose="020B0604020202020204" pitchFamily="34" charset="0"/>
              </a:rPr>
              <a:t/>
            </a:r>
            <a:br>
              <a:rPr lang="ru-RU" altLang="en-US" sz="2200" dirty="0">
                <a:latin typeface="Montserrat" pitchFamily="2" charset="0"/>
                <a:cs typeface="Arial" panose="020B0604020202020204" pitchFamily="34" charset="0"/>
              </a:rPr>
            </a:br>
            <a:r>
              <a:rPr lang="en-US" altLang="en-US" sz="2200" dirty="0">
                <a:latin typeface="Montserrat" pitchFamily="2" charset="0"/>
                <a:cs typeface="Arial" panose="020B0604020202020204" pitchFamily="34" charset="0"/>
              </a:rPr>
              <a:t>JOB IN THE FUEL AND ENERGY INDUSTRY’</a:t>
            </a:r>
            <a:endParaRPr lang="ru-RU" altLang="en-US" sz="2200" dirty="0">
              <a:latin typeface="Montserrat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4892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C8B174AA-24AD-7941-B640-69F3AE68442A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2FB56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493825-752B-BCD1-21A3-832CD7D97F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7128" y="7709"/>
            <a:ext cx="12050485" cy="762000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chemeClr val="bg1"/>
                </a:solidFill>
                <a:latin typeface="Montserrat" pitchFamily="2" charset="0"/>
              </a:rPr>
              <a:t>Какие студенты поступают в вузы: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7F706A-39DB-DEF4-C0EB-92DC32288B45}"/>
              </a:ext>
            </a:extLst>
          </p:cNvPr>
          <p:cNvSpPr txBox="1"/>
          <p:nvPr/>
        </p:nvSpPr>
        <p:spPr>
          <a:xfrm>
            <a:off x="1222895" y="1595702"/>
            <a:ext cx="473875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400" dirty="0">
                <a:latin typeface="Montserrat" pitchFamily="2" charset="0"/>
              </a:rPr>
              <a:t>Победитель </a:t>
            </a:r>
            <a:br>
              <a:rPr lang="ru-RU" sz="2400" dirty="0">
                <a:latin typeface="Montserrat" pitchFamily="2" charset="0"/>
              </a:rPr>
            </a:br>
            <a:r>
              <a:rPr lang="ru-RU" sz="2400" dirty="0">
                <a:latin typeface="Montserrat" pitchFamily="2" charset="0"/>
              </a:rPr>
              <a:t>олимпиад (39%)</a:t>
            </a:r>
          </a:p>
          <a:p>
            <a:pPr algn="l"/>
            <a:endParaRPr lang="ru-RU" sz="2400" dirty="0">
              <a:latin typeface="Montserrat" pitchFamily="2" charset="0"/>
            </a:endParaRPr>
          </a:p>
          <a:p>
            <a:r>
              <a:rPr lang="ru-RU" sz="2400" dirty="0">
                <a:latin typeface="Montserrat" pitchFamily="2" charset="0"/>
              </a:rPr>
              <a:t>Ребенок сотрудников отраслевой компании (18%)</a:t>
            </a:r>
          </a:p>
          <a:p>
            <a:endParaRPr lang="ru-RU" sz="2400" dirty="0">
              <a:latin typeface="Montserrat" pitchFamily="2" charset="0"/>
            </a:endParaRPr>
          </a:p>
          <a:p>
            <a:r>
              <a:rPr lang="ru-RU" sz="2400" dirty="0">
                <a:latin typeface="Montserrat" pitchFamily="2" charset="0"/>
              </a:rPr>
              <a:t>Победитель молодежных федеральных проектов (9%)</a:t>
            </a:r>
          </a:p>
          <a:p>
            <a:pPr algn="l"/>
            <a:endParaRPr lang="ru-RU" sz="2400" dirty="0">
              <a:latin typeface="Montserrat" pitchFamily="2" charset="0"/>
            </a:endParaRPr>
          </a:p>
          <a:p>
            <a:pPr algn="l"/>
            <a:r>
              <a:rPr lang="ru-RU" sz="2400" dirty="0">
                <a:latin typeface="Montserrat" pitchFamily="2" charset="0"/>
              </a:rPr>
              <a:t>Выпускник специализированного </a:t>
            </a:r>
            <a:br>
              <a:rPr lang="ru-RU" sz="2400" dirty="0">
                <a:latin typeface="Montserrat" pitchFamily="2" charset="0"/>
              </a:rPr>
            </a:br>
            <a:r>
              <a:rPr lang="ru-RU" sz="2400" dirty="0">
                <a:latin typeface="Montserrat" pitchFamily="2" charset="0"/>
              </a:rPr>
              <a:t>класса (5%)</a:t>
            </a:r>
          </a:p>
        </p:txBody>
      </p:sp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id="{3ADBE6FB-B918-5207-9474-4380565CD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9100" y="6394450"/>
            <a:ext cx="2743200" cy="365125"/>
          </a:xfrm>
        </p:spPr>
        <p:txBody>
          <a:bodyPr/>
          <a:lstStyle/>
          <a:p>
            <a:fld id="{164850FC-DAC2-0646-8F22-BAEF440FD715}" type="slidenum">
              <a:rPr lang="ru-RU" sz="1600" b="1" smtClean="0">
                <a:solidFill>
                  <a:schemeClr val="tx1"/>
                </a:solidFill>
                <a:latin typeface="Montserrat" pitchFamily="2" charset="0"/>
              </a:rPr>
              <a:t>10</a:t>
            </a:fld>
            <a:endParaRPr lang="ru-RU" sz="1600" b="1" dirty="0">
              <a:solidFill>
                <a:schemeClr val="tx1"/>
              </a:solidFill>
              <a:latin typeface="Montserrat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62EBB05-22FC-2FD9-B46D-5682F9172C19}"/>
              </a:ext>
            </a:extLst>
          </p:cNvPr>
          <p:cNvSpPr txBox="1"/>
          <p:nvPr/>
        </p:nvSpPr>
        <p:spPr>
          <a:xfrm>
            <a:off x="6939724" y="1595702"/>
            <a:ext cx="473875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Montserrat" pitchFamily="2" charset="0"/>
              </a:rPr>
              <a:t>Другие преференции (29%):</a:t>
            </a:r>
          </a:p>
          <a:p>
            <a:pPr algn="l"/>
            <a:endParaRPr lang="ru-RU" sz="2000" dirty="0">
              <a:latin typeface="Montserrat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dirty="0">
                <a:latin typeface="Montserrat" pitchFamily="2" charset="0"/>
              </a:rPr>
              <a:t>Особые права при зачислении;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ru-RU" sz="2000" dirty="0">
              <a:latin typeface="Montserrat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dirty="0">
                <a:latin typeface="Montserrat" pitchFamily="2" charset="0"/>
              </a:rPr>
              <a:t>Золотая медаль;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ru-RU" sz="2000" dirty="0">
              <a:latin typeface="Montserrat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dirty="0">
                <a:latin typeface="Montserrat" pitchFamily="2" charset="0"/>
              </a:rPr>
              <a:t>Сто баллов по ЕГЭ;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ru-RU" sz="2000" dirty="0">
              <a:latin typeface="Montserrat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dirty="0">
                <a:latin typeface="Montserrat" pitchFamily="2" charset="0"/>
              </a:rPr>
              <a:t>Льготные места;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ru-RU" sz="2000" dirty="0">
              <a:latin typeface="Montserrat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dirty="0">
                <a:latin typeface="Montserrat" pitchFamily="2" charset="0"/>
              </a:rPr>
              <a:t>Дополнительные баллы к ЕГЭ.</a:t>
            </a:r>
          </a:p>
        </p:txBody>
      </p:sp>
      <p:pic>
        <p:nvPicPr>
          <p:cNvPr id="22" name="Рисунок 21" descr="Флажок со сплошной заливкой">
            <a:extLst>
              <a:ext uri="{FF2B5EF4-FFF2-40B4-BE49-F238E27FC236}">
                <a16:creationId xmlns:a16="http://schemas.microsoft.com/office/drawing/2014/main" id="{75FA480B-F99E-3D7B-A2A1-C53A192E63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66390" y="1595702"/>
            <a:ext cx="717660" cy="717660"/>
          </a:xfrm>
          <a:prstGeom prst="rect">
            <a:avLst/>
          </a:prstGeom>
        </p:spPr>
      </p:pic>
      <p:pic>
        <p:nvPicPr>
          <p:cNvPr id="23" name="Рисунок 22" descr="Флажок со сплошной заливкой">
            <a:extLst>
              <a:ext uri="{FF2B5EF4-FFF2-40B4-BE49-F238E27FC236}">
                <a16:creationId xmlns:a16="http://schemas.microsoft.com/office/drawing/2014/main" id="{ECF83330-65FD-1E3D-2D6E-78CE56D266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66390" y="2711340"/>
            <a:ext cx="717660" cy="717660"/>
          </a:xfrm>
          <a:prstGeom prst="rect">
            <a:avLst/>
          </a:prstGeom>
        </p:spPr>
      </p:pic>
      <p:pic>
        <p:nvPicPr>
          <p:cNvPr id="24" name="Рисунок 23" descr="Флажок со сплошной заливкой">
            <a:extLst>
              <a:ext uri="{FF2B5EF4-FFF2-40B4-BE49-F238E27FC236}">
                <a16:creationId xmlns:a16="http://schemas.microsoft.com/office/drawing/2014/main" id="{69F0B38E-5E8A-83A0-39A6-DBD4FB8198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66390" y="3837864"/>
            <a:ext cx="717660" cy="717660"/>
          </a:xfrm>
          <a:prstGeom prst="rect">
            <a:avLst/>
          </a:prstGeom>
        </p:spPr>
      </p:pic>
      <p:pic>
        <p:nvPicPr>
          <p:cNvPr id="25" name="Рисунок 24" descr="Флажок со сплошной заливкой">
            <a:extLst>
              <a:ext uri="{FF2B5EF4-FFF2-40B4-BE49-F238E27FC236}">
                <a16:creationId xmlns:a16="http://schemas.microsoft.com/office/drawing/2014/main" id="{5C883F6C-0A9F-E449-83E6-97F138A181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66390" y="5078836"/>
            <a:ext cx="717660" cy="717660"/>
          </a:xfrm>
          <a:prstGeom prst="rect">
            <a:avLst/>
          </a:prstGeom>
        </p:spPr>
      </p:pic>
      <p:pic>
        <p:nvPicPr>
          <p:cNvPr id="27" name="Рисунок 26" descr="Флажок со сплошной заливкой">
            <a:extLst>
              <a:ext uri="{FF2B5EF4-FFF2-40B4-BE49-F238E27FC236}">
                <a16:creationId xmlns:a16="http://schemas.microsoft.com/office/drawing/2014/main" id="{8668F66D-A72F-1284-FAE2-9E139ED1C7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091855" y="1595702"/>
            <a:ext cx="717660" cy="717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5541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C8B174AA-24AD-7941-B640-69F3AE68442A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2FB56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493825-752B-BCD1-21A3-832CD7D97F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514" y="0"/>
            <a:ext cx="12050485" cy="920317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chemeClr val="bg1"/>
                </a:solidFill>
                <a:latin typeface="Montserrat" pitchFamily="2" charset="0"/>
              </a:rPr>
              <a:t>Студентом целевой формы обучения или стипендиатом </a:t>
            </a:r>
            <a:br>
              <a:rPr lang="ru-RU" sz="2400" b="1" dirty="0">
                <a:solidFill>
                  <a:schemeClr val="bg1"/>
                </a:solidFill>
                <a:latin typeface="Montserrat" pitchFamily="2" charset="0"/>
              </a:rPr>
            </a:br>
            <a:r>
              <a:rPr lang="ru-RU" sz="2400" b="1" dirty="0">
                <a:solidFill>
                  <a:schemeClr val="bg1"/>
                </a:solidFill>
                <a:latin typeface="Montserrat" pitchFamily="2" charset="0"/>
              </a:rPr>
              <a:t>какой компании вы хотели бы стать?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7F706A-39DB-DEF4-C0EB-92DC32288B45}"/>
              </a:ext>
            </a:extLst>
          </p:cNvPr>
          <p:cNvSpPr txBox="1"/>
          <p:nvPr/>
        </p:nvSpPr>
        <p:spPr>
          <a:xfrm>
            <a:off x="1428004" y="1411037"/>
            <a:ext cx="473875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400" b="1" dirty="0">
                <a:latin typeface="Montserrat" pitchFamily="2" charset="0"/>
              </a:rPr>
              <a:t>РусГидро</a:t>
            </a:r>
          </a:p>
          <a:p>
            <a:pPr algn="l"/>
            <a:endParaRPr lang="ru-RU" sz="2400" b="1" dirty="0">
              <a:latin typeface="Montserrat" pitchFamily="2" charset="0"/>
            </a:endParaRPr>
          </a:p>
          <a:p>
            <a:pPr algn="l"/>
            <a:r>
              <a:rPr lang="ru-RU" sz="2400" b="1" dirty="0">
                <a:latin typeface="Montserrat" pitchFamily="2" charset="0"/>
              </a:rPr>
              <a:t>Распадская</a:t>
            </a:r>
          </a:p>
          <a:p>
            <a:pPr algn="l"/>
            <a:endParaRPr lang="ru-RU" sz="2400" b="1" dirty="0">
              <a:latin typeface="Montserrat" pitchFamily="2" charset="0"/>
            </a:endParaRPr>
          </a:p>
          <a:p>
            <a:pPr algn="l"/>
            <a:r>
              <a:rPr lang="ru-RU" sz="2400" b="1" dirty="0" err="1">
                <a:latin typeface="Montserrat" pitchFamily="2" charset="0"/>
              </a:rPr>
              <a:t>Россети</a:t>
            </a:r>
            <a:endParaRPr lang="ru-RU" sz="2400" b="1" dirty="0">
              <a:latin typeface="Montserrat" pitchFamily="2" charset="0"/>
            </a:endParaRPr>
          </a:p>
          <a:p>
            <a:pPr algn="l"/>
            <a:endParaRPr lang="ru-RU" sz="2400" dirty="0">
              <a:latin typeface="Montserrat" pitchFamily="2" charset="0"/>
            </a:endParaRPr>
          </a:p>
          <a:p>
            <a:pPr algn="l"/>
            <a:r>
              <a:rPr lang="ru-RU" sz="2400" dirty="0">
                <a:latin typeface="Montserrat" pitchFamily="2" charset="0"/>
              </a:rPr>
              <a:t>Транснефть</a:t>
            </a:r>
          </a:p>
          <a:p>
            <a:pPr algn="l"/>
            <a:endParaRPr lang="ru-RU" sz="2400" dirty="0">
              <a:latin typeface="Montserrat" pitchFamily="2" charset="0"/>
            </a:endParaRPr>
          </a:p>
          <a:p>
            <a:pPr algn="l"/>
            <a:r>
              <a:rPr lang="ru-RU" sz="2400" dirty="0">
                <a:latin typeface="Montserrat" pitchFamily="2" charset="0"/>
              </a:rPr>
              <a:t>Росатом</a:t>
            </a:r>
          </a:p>
          <a:p>
            <a:pPr algn="l"/>
            <a:endParaRPr lang="ru-RU" sz="2400" dirty="0">
              <a:latin typeface="Montserrat" pitchFamily="2" charset="0"/>
            </a:endParaRPr>
          </a:p>
          <a:p>
            <a:r>
              <a:rPr lang="ru-RU" sz="2400" b="1" dirty="0">
                <a:latin typeface="Montserrat" pitchFamily="2" charset="0"/>
              </a:rPr>
              <a:t>Системный оператор Единой энергетической системы</a:t>
            </a:r>
          </a:p>
          <a:p>
            <a:pPr algn="l"/>
            <a:endParaRPr lang="ru-RU" sz="2400" dirty="0">
              <a:latin typeface="Montserrat" pitchFamily="2" charset="0"/>
            </a:endParaRPr>
          </a:p>
        </p:txBody>
      </p:sp>
      <p:pic>
        <p:nvPicPr>
          <p:cNvPr id="28" name="Рисунок 27" descr="Флажок со сплошной заливкой">
            <a:extLst>
              <a:ext uri="{FF2B5EF4-FFF2-40B4-BE49-F238E27FC236}">
                <a16:creationId xmlns:a16="http://schemas.microsoft.com/office/drawing/2014/main" id="{7D0CA6F7-8179-3C9F-B177-AC46B5AC0C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69900" y="1272854"/>
            <a:ext cx="717660" cy="717660"/>
          </a:xfrm>
          <a:prstGeom prst="rect">
            <a:avLst/>
          </a:prstGeom>
        </p:spPr>
      </p:pic>
      <p:pic>
        <p:nvPicPr>
          <p:cNvPr id="29" name="Рисунок 28" descr="Флажок со сплошной заливкой">
            <a:extLst>
              <a:ext uri="{FF2B5EF4-FFF2-40B4-BE49-F238E27FC236}">
                <a16:creationId xmlns:a16="http://schemas.microsoft.com/office/drawing/2014/main" id="{B8339987-15F8-4A4D-C690-D753DE196B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69900" y="2006843"/>
            <a:ext cx="717660" cy="717660"/>
          </a:xfrm>
          <a:prstGeom prst="rect">
            <a:avLst/>
          </a:prstGeom>
        </p:spPr>
      </p:pic>
      <p:pic>
        <p:nvPicPr>
          <p:cNvPr id="30" name="Рисунок 29" descr="Флажок со сплошной заливкой">
            <a:extLst>
              <a:ext uri="{FF2B5EF4-FFF2-40B4-BE49-F238E27FC236}">
                <a16:creationId xmlns:a16="http://schemas.microsoft.com/office/drawing/2014/main" id="{42C481F2-4EB5-E76B-D79B-44D7AC57CB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69900" y="3474821"/>
            <a:ext cx="717660" cy="717660"/>
          </a:xfrm>
          <a:prstGeom prst="rect">
            <a:avLst/>
          </a:prstGeom>
        </p:spPr>
      </p:pic>
      <p:pic>
        <p:nvPicPr>
          <p:cNvPr id="31" name="Рисунок 30" descr="Флажок со сплошной заливкой">
            <a:extLst>
              <a:ext uri="{FF2B5EF4-FFF2-40B4-BE49-F238E27FC236}">
                <a16:creationId xmlns:a16="http://schemas.microsoft.com/office/drawing/2014/main" id="{311D520D-E284-8DEF-D95D-64ABC26EE5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59015" y="5295336"/>
            <a:ext cx="717660" cy="717660"/>
          </a:xfrm>
          <a:prstGeom prst="rect">
            <a:avLst/>
          </a:prstGeom>
        </p:spPr>
      </p:pic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id="{3ADBE6FB-B918-5207-9474-4380565CD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9100" y="6394450"/>
            <a:ext cx="2743200" cy="365125"/>
          </a:xfrm>
        </p:spPr>
        <p:txBody>
          <a:bodyPr/>
          <a:lstStyle/>
          <a:p>
            <a:fld id="{164850FC-DAC2-0646-8F22-BAEF440FD715}" type="slidenum">
              <a:rPr lang="ru-RU" sz="1600" b="1" smtClean="0">
                <a:solidFill>
                  <a:schemeClr val="tx1"/>
                </a:solidFill>
                <a:latin typeface="Montserrat" pitchFamily="2" charset="0"/>
              </a:rPr>
              <a:t>11</a:t>
            </a:fld>
            <a:endParaRPr lang="ru-RU" sz="1600" b="1" dirty="0">
              <a:solidFill>
                <a:schemeClr val="tx1"/>
              </a:solidFill>
              <a:latin typeface="Montserrat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4CDD0C6-A27B-AE62-D07B-76782EBC7978}"/>
              </a:ext>
            </a:extLst>
          </p:cNvPr>
          <p:cNvSpPr txBox="1"/>
          <p:nvPr/>
        </p:nvSpPr>
        <p:spPr>
          <a:xfrm>
            <a:off x="7313548" y="1041704"/>
            <a:ext cx="473875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400" dirty="0">
                <a:latin typeface="Montserrat" pitchFamily="2" charset="0"/>
              </a:rPr>
              <a:t>Газпром</a:t>
            </a:r>
          </a:p>
          <a:p>
            <a:pPr algn="l"/>
            <a:endParaRPr lang="ru-RU" sz="2400" dirty="0">
              <a:latin typeface="Montserrat" pitchFamily="2" charset="0"/>
            </a:endParaRPr>
          </a:p>
          <a:p>
            <a:pPr algn="l"/>
            <a:r>
              <a:rPr lang="ru-RU" sz="2400" b="1" dirty="0">
                <a:latin typeface="Montserrat" pitchFamily="2" charset="0"/>
              </a:rPr>
              <a:t>ЯТЭК</a:t>
            </a:r>
            <a:endParaRPr lang="en-US" sz="2400" b="1" dirty="0">
              <a:latin typeface="Montserrat" pitchFamily="2" charset="0"/>
            </a:endParaRPr>
          </a:p>
          <a:p>
            <a:pPr algn="l"/>
            <a:endParaRPr lang="en-US" sz="2400" dirty="0">
              <a:latin typeface="Montserrat" pitchFamily="2" charset="0"/>
            </a:endParaRPr>
          </a:p>
          <a:p>
            <a:pPr algn="l"/>
            <a:r>
              <a:rPr lang="ru-RU" sz="2400" dirty="0">
                <a:latin typeface="Montserrat" pitchFamily="2" charset="0"/>
              </a:rPr>
              <a:t>СИБУР</a:t>
            </a:r>
          </a:p>
          <a:p>
            <a:endParaRPr lang="ru-RU" sz="2400" b="1" dirty="0">
              <a:latin typeface="Montserrat" pitchFamily="2" charset="0"/>
            </a:endParaRPr>
          </a:p>
          <a:p>
            <a:r>
              <a:rPr lang="ru-RU" sz="2400" b="1" dirty="0">
                <a:latin typeface="Montserrat" pitchFamily="2" charset="0"/>
              </a:rPr>
              <a:t>Т Плюс</a:t>
            </a:r>
          </a:p>
          <a:p>
            <a:pPr algn="l"/>
            <a:endParaRPr lang="ru-RU" sz="2400" dirty="0">
              <a:latin typeface="Montserrat" pitchFamily="2" charset="0"/>
            </a:endParaRPr>
          </a:p>
          <a:p>
            <a:pPr algn="l"/>
            <a:r>
              <a:rPr lang="ru-RU" sz="2400" dirty="0">
                <a:latin typeface="Montserrat" pitchFamily="2" charset="0"/>
              </a:rPr>
              <a:t>Мосэнерго</a:t>
            </a:r>
          </a:p>
          <a:p>
            <a:pPr algn="l"/>
            <a:endParaRPr lang="ru-RU" sz="2400" dirty="0">
              <a:latin typeface="Montserrat" pitchFamily="2" charset="0"/>
            </a:endParaRPr>
          </a:p>
          <a:p>
            <a:pPr algn="l"/>
            <a:r>
              <a:rPr lang="ru-RU" sz="2400" dirty="0">
                <a:latin typeface="Montserrat" pitchFamily="2" charset="0"/>
              </a:rPr>
              <a:t>Интер РАО</a:t>
            </a:r>
          </a:p>
          <a:p>
            <a:pPr algn="l"/>
            <a:endParaRPr lang="ru-RU" sz="2400" dirty="0">
              <a:latin typeface="Montserrat" pitchFamily="2" charset="0"/>
            </a:endParaRPr>
          </a:p>
          <a:p>
            <a:pPr algn="l"/>
            <a:endParaRPr lang="ru-RU" sz="2400" dirty="0">
              <a:latin typeface="Montserrat" pitchFamily="2" charset="0"/>
            </a:endParaRPr>
          </a:p>
          <a:p>
            <a:pPr algn="l"/>
            <a:r>
              <a:rPr lang="ru-RU" sz="2400" dirty="0">
                <a:latin typeface="Montserrat" pitchFamily="2" charset="0"/>
              </a:rPr>
              <a:t>НИПИГАЗ</a:t>
            </a:r>
          </a:p>
        </p:txBody>
      </p:sp>
      <p:pic>
        <p:nvPicPr>
          <p:cNvPr id="4" name="Рисунок 3" descr="Флажок со сплошной заливкой">
            <a:extLst>
              <a:ext uri="{FF2B5EF4-FFF2-40B4-BE49-F238E27FC236}">
                <a16:creationId xmlns:a16="http://schemas.microsoft.com/office/drawing/2014/main" id="{7C16BF25-329C-C8BF-B75D-0D83ABCD79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69900" y="2740832"/>
            <a:ext cx="717660" cy="717660"/>
          </a:xfrm>
          <a:prstGeom prst="rect">
            <a:avLst/>
          </a:prstGeom>
        </p:spPr>
      </p:pic>
      <p:pic>
        <p:nvPicPr>
          <p:cNvPr id="5" name="Рисунок 4" descr="Флажок со сплошной заливкой">
            <a:extLst>
              <a:ext uri="{FF2B5EF4-FFF2-40B4-BE49-F238E27FC236}">
                <a16:creationId xmlns:a16="http://schemas.microsoft.com/office/drawing/2014/main" id="{1D853909-426B-AF8F-F654-D89F3C5894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59015" y="4208810"/>
            <a:ext cx="717660" cy="717660"/>
          </a:xfrm>
          <a:prstGeom prst="rect">
            <a:avLst/>
          </a:prstGeom>
        </p:spPr>
      </p:pic>
      <p:pic>
        <p:nvPicPr>
          <p:cNvPr id="6" name="Рисунок 5" descr="Флажок со сплошной заливкой">
            <a:extLst>
              <a:ext uri="{FF2B5EF4-FFF2-40B4-BE49-F238E27FC236}">
                <a16:creationId xmlns:a16="http://schemas.microsoft.com/office/drawing/2014/main" id="{0381D16B-57E3-E59E-44CB-002B865829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418085" y="947058"/>
            <a:ext cx="717660" cy="717660"/>
          </a:xfrm>
          <a:prstGeom prst="rect">
            <a:avLst/>
          </a:prstGeom>
        </p:spPr>
      </p:pic>
      <p:pic>
        <p:nvPicPr>
          <p:cNvPr id="7" name="Рисунок 6" descr="Флажок со сплошной заливкой">
            <a:extLst>
              <a:ext uri="{FF2B5EF4-FFF2-40B4-BE49-F238E27FC236}">
                <a16:creationId xmlns:a16="http://schemas.microsoft.com/office/drawing/2014/main" id="{E101C2D7-066E-6D62-DE55-BCAF8F836F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418085" y="1618286"/>
            <a:ext cx="717660" cy="717660"/>
          </a:xfrm>
          <a:prstGeom prst="rect">
            <a:avLst/>
          </a:prstGeom>
        </p:spPr>
      </p:pic>
      <p:pic>
        <p:nvPicPr>
          <p:cNvPr id="8" name="Рисунок 7" descr="Флажок со сплошной заливкой">
            <a:extLst>
              <a:ext uri="{FF2B5EF4-FFF2-40B4-BE49-F238E27FC236}">
                <a16:creationId xmlns:a16="http://schemas.microsoft.com/office/drawing/2014/main" id="{C3726E2B-DEFF-A125-FF0D-8E41C6E85D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418085" y="3101161"/>
            <a:ext cx="717660" cy="717660"/>
          </a:xfrm>
          <a:prstGeom prst="rect">
            <a:avLst/>
          </a:prstGeom>
        </p:spPr>
      </p:pic>
      <p:pic>
        <p:nvPicPr>
          <p:cNvPr id="9" name="Рисунок 8" descr="Флажок со сплошной заливкой">
            <a:extLst>
              <a:ext uri="{FF2B5EF4-FFF2-40B4-BE49-F238E27FC236}">
                <a16:creationId xmlns:a16="http://schemas.microsoft.com/office/drawing/2014/main" id="{42E84272-AE54-4CFD-D95C-57C1A92CBF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407200" y="4726951"/>
            <a:ext cx="717660" cy="717660"/>
          </a:xfrm>
          <a:prstGeom prst="rect">
            <a:avLst/>
          </a:prstGeom>
        </p:spPr>
      </p:pic>
      <p:pic>
        <p:nvPicPr>
          <p:cNvPr id="18" name="Рисунок 17" descr="Флажок со сплошной заливкой">
            <a:extLst>
              <a:ext uri="{FF2B5EF4-FFF2-40B4-BE49-F238E27FC236}">
                <a16:creationId xmlns:a16="http://schemas.microsoft.com/office/drawing/2014/main" id="{D9731760-89EE-09C4-E415-8312E8D490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418085" y="5778802"/>
            <a:ext cx="717660" cy="717660"/>
          </a:xfrm>
          <a:prstGeom prst="rect">
            <a:avLst/>
          </a:prstGeom>
        </p:spPr>
      </p:pic>
      <p:pic>
        <p:nvPicPr>
          <p:cNvPr id="19" name="Рисунок 18" descr="Флажок со сплошной заливкой">
            <a:extLst>
              <a:ext uri="{FF2B5EF4-FFF2-40B4-BE49-F238E27FC236}">
                <a16:creationId xmlns:a16="http://schemas.microsoft.com/office/drawing/2014/main" id="{C7CCD924-17DF-75F3-1B09-0AD887DA42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418085" y="2368604"/>
            <a:ext cx="717660" cy="717660"/>
          </a:xfrm>
          <a:prstGeom prst="rect">
            <a:avLst/>
          </a:prstGeom>
        </p:spPr>
      </p:pic>
      <p:pic>
        <p:nvPicPr>
          <p:cNvPr id="20" name="Рисунок 19" descr="Флажок со сплошной заливкой">
            <a:extLst>
              <a:ext uri="{FF2B5EF4-FFF2-40B4-BE49-F238E27FC236}">
                <a16:creationId xmlns:a16="http://schemas.microsoft.com/office/drawing/2014/main" id="{EB0B0799-F1B9-90A2-C954-ABEBB3AC2C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418085" y="3917845"/>
            <a:ext cx="717660" cy="717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9630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C8B174AA-24AD-7941-B640-69F3AE68442A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0065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311E7670-8E7A-8561-07DB-DE48FA921673}"/>
              </a:ext>
            </a:extLst>
          </p:cNvPr>
          <p:cNvCxnSpPr>
            <a:cxnSpLocks/>
          </p:cNvCxnSpPr>
          <p:nvPr/>
        </p:nvCxnSpPr>
        <p:spPr>
          <a:xfrm>
            <a:off x="4051442" y="0"/>
            <a:ext cx="0" cy="6858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id="{3ADBE6FB-B918-5207-9474-4380565CD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9100" y="6394450"/>
            <a:ext cx="2743200" cy="365125"/>
          </a:xfrm>
        </p:spPr>
        <p:txBody>
          <a:bodyPr/>
          <a:lstStyle/>
          <a:p>
            <a:fld id="{164850FC-DAC2-0646-8F22-BAEF440FD715}" type="slidenum">
              <a:rPr lang="ru-RU" sz="1600" b="1" smtClean="0">
                <a:solidFill>
                  <a:schemeClr val="tx1"/>
                </a:solidFill>
                <a:latin typeface="Montserrat" pitchFamily="2" charset="0"/>
              </a:rPr>
              <a:t>12</a:t>
            </a:fld>
            <a:endParaRPr lang="ru-RU" sz="1600" b="1" dirty="0">
              <a:solidFill>
                <a:schemeClr val="tx1"/>
              </a:solidFill>
              <a:latin typeface="Montserrat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BE9733-56B7-5E5A-88E4-CA7CB1D71DE8}"/>
              </a:ext>
            </a:extLst>
          </p:cNvPr>
          <p:cNvSpPr txBox="1"/>
          <p:nvPr/>
        </p:nvSpPr>
        <p:spPr>
          <a:xfrm>
            <a:off x="1611248" y="2872534"/>
            <a:ext cx="47387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800" dirty="0">
                <a:latin typeface="Montserrat" pitchFamily="2" charset="0"/>
              </a:rPr>
              <a:t>Нет (67%)</a:t>
            </a:r>
          </a:p>
          <a:p>
            <a:pPr algn="l"/>
            <a:endParaRPr lang="ru-RU" sz="2800" dirty="0">
              <a:latin typeface="Montserrat" pitchFamily="2" charset="0"/>
            </a:endParaRPr>
          </a:p>
          <a:p>
            <a:pPr algn="l"/>
            <a:r>
              <a:rPr lang="ru-RU" sz="2800" dirty="0">
                <a:latin typeface="Montserrat" pitchFamily="2" charset="0"/>
              </a:rPr>
              <a:t>Да (33%)</a:t>
            </a:r>
          </a:p>
        </p:txBody>
      </p:sp>
      <p:pic>
        <p:nvPicPr>
          <p:cNvPr id="7" name="Рисунок 6" descr="Флажок со сплошной заливкой">
            <a:extLst>
              <a:ext uri="{FF2B5EF4-FFF2-40B4-BE49-F238E27FC236}">
                <a16:creationId xmlns:a16="http://schemas.microsoft.com/office/drawing/2014/main" id="{1BD919E0-F603-EE74-8BB2-A9F29FD7A7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69900" y="2766013"/>
            <a:ext cx="717660" cy="717660"/>
          </a:xfrm>
          <a:prstGeom prst="rect">
            <a:avLst/>
          </a:prstGeom>
        </p:spPr>
      </p:pic>
      <p:pic>
        <p:nvPicPr>
          <p:cNvPr id="8" name="Рисунок 7" descr="Флажок со сплошной заливкой">
            <a:extLst>
              <a:ext uri="{FF2B5EF4-FFF2-40B4-BE49-F238E27FC236}">
                <a16:creationId xmlns:a16="http://schemas.microsoft.com/office/drawing/2014/main" id="{00E03414-9014-769C-5B8C-C547910766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69900" y="3632870"/>
            <a:ext cx="717660" cy="717660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81122CC2-1EAD-4647-B841-2B31880ED412}"/>
              </a:ext>
            </a:extLst>
          </p:cNvPr>
          <p:cNvSpPr/>
          <p:nvPr/>
        </p:nvSpPr>
        <p:spPr>
          <a:xfrm>
            <a:off x="459014" y="5642068"/>
            <a:ext cx="6039757" cy="718810"/>
          </a:xfrm>
          <a:prstGeom prst="rect">
            <a:avLst/>
          </a:prstGeom>
          <a:solidFill>
            <a:schemeClr val="bg1"/>
          </a:solidFill>
          <a:ln w="38100">
            <a:solidFill>
              <a:srgbClr val="561F7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  <a:latin typeface="Montserrat" pitchFamily="2" charset="0"/>
              </a:rPr>
              <a:t>Некоторые из опрошенных компаний работают </a:t>
            </a:r>
            <a:br>
              <a:rPr lang="ru-RU" dirty="0">
                <a:solidFill>
                  <a:schemeClr val="tx1"/>
                </a:solidFill>
                <a:latin typeface="Montserrat" pitchFamily="2" charset="0"/>
              </a:rPr>
            </a:br>
            <a:r>
              <a:rPr lang="ru-RU" dirty="0">
                <a:solidFill>
                  <a:schemeClr val="tx1"/>
                </a:solidFill>
                <a:latin typeface="Montserrat" pitchFamily="2" charset="0"/>
              </a:rPr>
              <a:t>с более чем 100 вузами России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D4F9928-2ACB-264B-6E9B-923092BB3BF9}"/>
              </a:ext>
            </a:extLst>
          </p:cNvPr>
          <p:cNvSpPr txBox="1"/>
          <p:nvPr/>
        </p:nvSpPr>
        <p:spPr>
          <a:xfrm>
            <a:off x="5324975" y="1669505"/>
            <a:ext cx="284469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400" b="1" dirty="0">
                <a:latin typeface="Montserrat" pitchFamily="2" charset="0"/>
              </a:rPr>
              <a:t>Более 50 (32%)</a:t>
            </a:r>
          </a:p>
          <a:p>
            <a:pPr algn="l"/>
            <a:endParaRPr lang="ru-RU" sz="2400" dirty="0">
              <a:latin typeface="Montserrat" pitchFamily="2" charset="0"/>
            </a:endParaRPr>
          </a:p>
          <a:p>
            <a:pPr algn="l"/>
            <a:r>
              <a:rPr lang="ru-RU" sz="2400" dirty="0">
                <a:latin typeface="Montserrat" pitchFamily="2" charset="0"/>
              </a:rPr>
              <a:t>От 31 до 40 (17%)</a:t>
            </a:r>
          </a:p>
          <a:p>
            <a:pPr algn="l"/>
            <a:endParaRPr lang="ru-RU" sz="2400" dirty="0">
              <a:latin typeface="Montserrat" pitchFamily="2" charset="0"/>
            </a:endParaRPr>
          </a:p>
          <a:p>
            <a:pPr algn="l"/>
            <a:r>
              <a:rPr lang="ru-RU" sz="2400" dirty="0">
                <a:latin typeface="Montserrat" pitchFamily="2" charset="0"/>
              </a:rPr>
              <a:t>От 21 до 30 (17%)</a:t>
            </a:r>
          </a:p>
          <a:p>
            <a:pPr algn="l"/>
            <a:endParaRPr lang="ru-RU" sz="2400" dirty="0">
              <a:latin typeface="Montserrat" pitchFamily="2" charset="0"/>
            </a:endParaRPr>
          </a:p>
          <a:p>
            <a:pPr algn="l"/>
            <a:r>
              <a:rPr lang="ru-RU" sz="2400" dirty="0">
                <a:latin typeface="Montserrat" pitchFamily="2" charset="0"/>
              </a:rPr>
              <a:t>От 11 до 20 (17%)</a:t>
            </a:r>
          </a:p>
          <a:p>
            <a:pPr algn="l"/>
            <a:endParaRPr lang="ru-RU" sz="2400" dirty="0">
              <a:latin typeface="Montserrat" pitchFamily="2" charset="0"/>
            </a:endParaRPr>
          </a:p>
          <a:p>
            <a:pPr algn="l"/>
            <a:r>
              <a:rPr lang="ru-RU" sz="2400" dirty="0">
                <a:latin typeface="Montserrat" pitchFamily="2" charset="0"/>
              </a:rPr>
              <a:t>До 5 (17%)</a:t>
            </a:r>
          </a:p>
        </p:txBody>
      </p:sp>
      <p:pic>
        <p:nvPicPr>
          <p:cNvPr id="4" name="Рисунок 3" descr="Флажок со сплошной заливкой">
            <a:extLst>
              <a:ext uri="{FF2B5EF4-FFF2-40B4-BE49-F238E27FC236}">
                <a16:creationId xmlns:a16="http://schemas.microsoft.com/office/drawing/2014/main" id="{50739CEB-8F18-5C33-D20C-0A095FC75F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351101" y="1562103"/>
            <a:ext cx="717660" cy="717660"/>
          </a:xfrm>
          <a:prstGeom prst="rect">
            <a:avLst/>
          </a:prstGeom>
        </p:spPr>
      </p:pic>
      <p:pic>
        <p:nvPicPr>
          <p:cNvPr id="12" name="Рисунок 11" descr="Флажок со сплошной заливкой">
            <a:extLst>
              <a:ext uri="{FF2B5EF4-FFF2-40B4-BE49-F238E27FC236}">
                <a16:creationId xmlns:a16="http://schemas.microsoft.com/office/drawing/2014/main" id="{A77CD4B7-CD01-B78A-EC2D-6BA832D614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351101" y="2338778"/>
            <a:ext cx="717660" cy="717660"/>
          </a:xfrm>
          <a:prstGeom prst="rect">
            <a:avLst/>
          </a:prstGeom>
        </p:spPr>
      </p:pic>
      <p:pic>
        <p:nvPicPr>
          <p:cNvPr id="18" name="Рисунок 17" descr="Флажок со сплошной заливкой">
            <a:extLst>
              <a:ext uri="{FF2B5EF4-FFF2-40B4-BE49-F238E27FC236}">
                <a16:creationId xmlns:a16="http://schemas.microsoft.com/office/drawing/2014/main" id="{FF19827A-F2C1-DBA4-5B3A-21613582C2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351101" y="3018835"/>
            <a:ext cx="717660" cy="717660"/>
          </a:xfrm>
          <a:prstGeom prst="rect">
            <a:avLst/>
          </a:prstGeom>
        </p:spPr>
      </p:pic>
      <p:pic>
        <p:nvPicPr>
          <p:cNvPr id="20" name="Рисунок 19" descr="Флажок со сплошной заливкой">
            <a:extLst>
              <a:ext uri="{FF2B5EF4-FFF2-40B4-BE49-F238E27FC236}">
                <a16:creationId xmlns:a16="http://schemas.microsoft.com/office/drawing/2014/main" id="{3898C213-3EEE-FDC5-45A4-6EB0253B6E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351101" y="4427286"/>
            <a:ext cx="717660" cy="717660"/>
          </a:xfrm>
          <a:prstGeom prst="rect">
            <a:avLst/>
          </a:prstGeom>
        </p:spPr>
      </p:pic>
      <p:pic>
        <p:nvPicPr>
          <p:cNvPr id="24" name="Рисунок 23" descr="Флажок со сплошной заливкой">
            <a:extLst>
              <a:ext uri="{FF2B5EF4-FFF2-40B4-BE49-F238E27FC236}">
                <a16:creationId xmlns:a16="http://schemas.microsoft.com/office/drawing/2014/main" id="{290CC198-6BB7-C608-14A3-63DAA7A5D6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340924" y="3739233"/>
            <a:ext cx="717660" cy="7176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B81EB60-48A6-84AD-29A7-190759611D92}"/>
              </a:ext>
            </a:extLst>
          </p:cNvPr>
          <p:cNvSpPr txBox="1"/>
          <p:nvPr/>
        </p:nvSpPr>
        <p:spPr>
          <a:xfrm>
            <a:off x="4203189" y="117290"/>
            <a:ext cx="34911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Montserrat" pitchFamily="2" charset="0"/>
              </a:rPr>
              <a:t>Со сколькими вузами работает компания?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6012C28-BBD0-5F72-89E3-CB8D6E5FB622}"/>
              </a:ext>
            </a:extLst>
          </p:cNvPr>
          <p:cNvSpPr txBox="1"/>
          <p:nvPr/>
        </p:nvSpPr>
        <p:spPr>
          <a:xfrm>
            <a:off x="178819" y="121745"/>
            <a:ext cx="44257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Montserrat" pitchFamily="2" charset="0"/>
              </a:rPr>
              <a:t>Проводит ли компания тестирование выпускников?</a:t>
            </a: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id="{C49086F8-2AE3-B8B5-8AFA-EB5091C7D095}"/>
              </a:ext>
            </a:extLst>
          </p:cNvPr>
          <p:cNvCxnSpPr>
            <a:cxnSpLocks/>
          </p:cNvCxnSpPr>
          <p:nvPr/>
        </p:nvCxnSpPr>
        <p:spPr>
          <a:xfrm>
            <a:off x="8169667" y="0"/>
            <a:ext cx="0" cy="6858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DFC51A11-7100-BD9B-9725-A95EEA52D53E}"/>
              </a:ext>
            </a:extLst>
          </p:cNvPr>
          <p:cNvSpPr txBox="1"/>
          <p:nvPr/>
        </p:nvSpPr>
        <p:spPr>
          <a:xfrm>
            <a:off x="8338992" y="120307"/>
            <a:ext cx="34911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Montserrat" pitchFamily="2" charset="0"/>
              </a:rPr>
              <a:t>Со сколькими вузами заключено соглашение?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4E51C3B-D33E-40AE-3181-640C96F3E188}"/>
              </a:ext>
            </a:extLst>
          </p:cNvPr>
          <p:cNvSpPr txBox="1"/>
          <p:nvPr/>
        </p:nvSpPr>
        <p:spPr>
          <a:xfrm>
            <a:off x="9405807" y="1830839"/>
            <a:ext cx="473875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400" dirty="0">
                <a:latin typeface="Montserrat" pitchFamily="2" charset="0"/>
              </a:rPr>
              <a:t>Более 50 (17%)</a:t>
            </a:r>
          </a:p>
          <a:p>
            <a:pPr algn="l"/>
            <a:endParaRPr lang="ru-RU" sz="2400" dirty="0">
              <a:latin typeface="Montserrat" pitchFamily="2" charset="0"/>
            </a:endParaRPr>
          </a:p>
          <a:p>
            <a:pPr algn="l"/>
            <a:r>
              <a:rPr lang="ru-RU" sz="2400" dirty="0">
                <a:latin typeface="Montserrat" pitchFamily="2" charset="0"/>
              </a:rPr>
              <a:t>От 21 до 60 (17%)</a:t>
            </a:r>
          </a:p>
          <a:p>
            <a:pPr algn="l"/>
            <a:endParaRPr lang="ru-RU" sz="2400" dirty="0">
              <a:latin typeface="Montserrat" pitchFamily="2" charset="0"/>
            </a:endParaRPr>
          </a:p>
          <a:p>
            <a:pPr algn="l"/>
            <a:r>
              <a:rPr lang="ru-RU" sz="2400" dirty="0">
                <a:latin typeface="Montserrat" pitchFamily="2" charset="0"/>
              </a:rPr>
              <a:t>От 11 до 20 (17%)</a:t>
            </a:r>
          </a:p>
          <a:p>
            <a:pPr algn="l"/>
            <a:endParaRPr lang="ru-RU" sz="2400" dirty="0">
              <a:latin typeface="Montserrat" pitchFamily="2" charset="0"/>
            </a:endParaRPr>
          </a:p>
          <a:p>
            <a:pPr algn="l"/>
            <a:r>
              <a:rPr lang="ru-RU" sz="2400" b="1" dirty="0">
                <a:latin typeface="Montserrat" pitchFamily="2" charset="0"/>
              </a:rPr>
              <a:t>До 10 (49%)</a:t>
            </a:r>
          </a:p>
        </p:txBody>
      </p:sp>
      <p:pic>
        <p:nvPicPr>
          <p:cNvPr id="15" name="Рисунок 14" descr="Флажок со сплошной заливкой">
            <a:extLst>
              <a:ext uri="{FF2B5EF4-FFF2-40B4-BE49-F238E27FC236}">
                <a16:creationId xmlns:a16="http://schemas.microsoft.com/office/drawing/2014/main" id="{68324819-D345-7737-0890-6596AD33DD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444456" y="1738894"/>
            <a:ext cx="717660" cy="717660"/>
          </a:xfrm>
          <a:prstGeom prst="rect">
            <a:avLst/>
          </a:prstGeom>
        </p:spPr>
      </p:pic>
      <p:pic>
        <p:nvPicPr>
          <p:cNvPr id="16" name="Рисунок 15" descr="Флажок со сплошной заливкой">
            <a:extLst>
              <a:ext uri="{FF2B5EF4-FFF2-40B4-BE49-F238E27FC236}">
                <a16:creationId xmlns:a16="http://schemas.microsoft.com/office/drawing/2014/main" id="{CB452581-A9CC-6265-524A-7B3ED5B1B1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444456" y="2515569"/>
            <a:ext cx="717660" cy="717660"/>
          </a:xfrm>
          <a:prstGeom prst="rect">
            <a:avLst/>
          </a:prstGeom>
        </p:spPr>
      </p:pic>
      <p:pic>
        <p:nvPicPr>
          <p:cNvPr id="17" name="Рисунок 16" descr="Флажок со сплошной заливкой">
            <a:extLst>
              <a:ext uri="{FF2B5EF4-FFF2-40B4-BE49-F238E27FC236}">
                <a16:creationId xmlns:a16="http://schemas.microsoft.com/office/drawing/2014/main" id="{FD689C1B-C041-C6AC-469E-566337CAAD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444456" y="3195626"/>
            <a:ext cx="717660" cy="717660"/>
          </a:xfrm>
          <a:prstGeom prst="rect">
            <a:avLst/>
          </a:prstGeom>
        </p:spPr>
      </p:pic>
      <p:pic>
        <p:nvPicPr>
          <p:cNvPr id="21" name="Рисунок 20" descr="Флажок со сплошной заливкой">
            <a:extLst>
              <a:ext uri="{FF2B5EF4-FFF2-40B4-BE49-F238E27FC236}">
                <a16:creationId xmlns:a16="http://schemas.microsoft.com/office/drawing/2014/main" id="{353E9842-F53A-344B-2050-5FABE185BF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434279" y="3916024"/>
            <a:ext cx="717660" cy="71766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0EBB8D0B-F146-CA66-F30F-CB40455949A8}"/>
              </a:ext>
            </a:extLst>
          </p:cNvPr>
          <p:cNvSpPr txBox="1"/>
          <p:nvPr/>
        </p:nvSpPr>
        <p:spPr>
          <a:xfrm>
            <a:off x="8381196" y="4910676"/>
            <a:ext cx="33939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5400" b="1" dirty="0">
                <a:solidFill>
                  <a:srgbClr val="561F79"/>
                </a:solidFill>
                <a:latin typeface="Montserrat" pitchFamily="2" charset="0"/>
              </a:rPr>
              <a:t>17 </a:t>
            </a:r>
            <a:r>
              <a:rPr lang="ru-RU" sz="3600" b="1" dirty="0">
                <a:solidFill>
                  <a:srgbClr val="561F79"/>
                </a:solidFill>
                <a:latin typeface="Montserrat" pitchFamily="2" charset="0"/>
              </a:rPr>
              <a:t>вузов</a:t>
            </a:r>
            <a:endParaRPr lang="ru-RU" sz="5400" b="1" dirty="0">
              <a:solidFill>
                <a:srgbClr val="561F79"/>
              </a:solidFill>
              <a:latin typeface="Montserrat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F5C9247-F3F8-3694-04BB-4F5917F72B72}"/>
              </a:ext>
            </a:extLst>
          </p:cNvPr>
          <p:cNvSpPr txBox="1"/>
          <p:nvPr/>
        </p:nvSpPr>
        <p:spPr>
          <a:xfrm>
            <a:off x="8338991" y="5834827"/>
            <a:ext cx="473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400" dirty="0">
                <a:latin typeface="Montserrat" pitchFamily="2" charset="0"/>
              </a:rPr>
              <a:t>среднее количество</a:t>
            </a:r>
          </a:p>
        </p:txBody>
      </p:sp>
    </p:spTree>
    <p:extLst>
      <p:ext uri="{BB962C8B-B14F-4D97-AF65-F5344CB8AC3E}">
        <p14:creationId xmlns:p14="http://schemas.microsoft.com/office/powerpoint/2010/main" val="37403863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C8B174AA-24AD-7941-B640-69F3AE68442A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0065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493825-752B-BCD1-21A3-832CD7D97F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514" y="0"/>
            <a:ext cx="12050485" cy="920317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chemeClr val="bg1"/>
                </a:solidFill>
                <a:latin typeface="Montserrat" pitchFamily="2" charset="0"/>
              </a:rPr>
              <a:t>ТОП-10 вузов, откуда компания принимает студентов </a:t>
            </a:r>
            <a:br>
              <a:rPr lang="ru-RU" sz="2400" b="1" dirty="0">
                <a:solidFill>
                  <a:schemeClr val="bg1"/>
                </a:solidFill>
                <a:latin typeface="Montserrat" pitchFamily="2" charset="0"/>
              </a:rPr>
            </a:br>
            <a:r>
              <a:rPr lang="ru-RU" sz="2400" b="1" dirty="0">
                <a:solidFill>
                  <a:schemeClr val="bg1"/>
                </a:solidFill>
                <a:latin typeface="Montserrat" pitchFamily="2" charset="0"/>
              </a:rPr>
              <a:t>инженерно-технических специальностей на работу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7F706A-39DB-DEF4-C0EB-92DC32288B45}"/>
              </a:ext>
            </a:extLst>
          </p:cNvPr>
          <p:cNvSpPr txBox="1"/>
          <p:nvPr/>
        </p:nvSpPr>
        <p:spPr>
          <a:xfrm>
            <a:off x="1016283" y="1439323"/>
            <a:ext cx="4944481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000" dirty="0">
                <a:latin typeface="Montserrat" pitchFamily="2" charset="0"/>
              </a:rPr>
              <a:t>Томский политехнический университет (50%)</a:t>
            </a:r>
          </a:p>
          <a:p>
            <a:pPr algn="l"/>
            <a:endParaRPr lang="ru-RU" sz="2000" dirty="0">
              <a:latin typeface="Montserrat" pitchFamily="2" charset="0"/>
            </a:endParaRPr>
          </a:p>
          <a:p>
            <a:pPr algn="l"/>
            <a:r>
              <a:rPr lang="ru-RU" sz="2000" dirty="0">
                <a:latin typeface="Montserrat" pitchFamily="2" charset="0"/>
              </a:rPr>
              <a:t>Московский энергетический </a:t>
            </a:r>
            <a:br>
              <a:rPr lang="ru-RU" sz="2000" dirty="0">
                <a:latin typeface="Montserrat" pitchFamily="2" charset="0"/>
              </a:rPr>
            </a:br>
            <a:r>
              <a:rPr lang="ru-RU" sz="2000" dirty="0">
                <a:latin typeface="Montserrat" pitchFamily="2" charset="0"/>
              </a:rPr>
              <a:t>институт (50</a:t>
            </a:r>
            <a:r>
              <a:rPr lang="ru-RU" sz="2000" dirty="0">
                <a:latin typeface="Montserrat" pitchFamily="2" charset="0"/>
                <a:sym typeface="Wingdings" pitchFamily="2" charset="2"/>
              </a:rPr>
              <a:t>%)</a:t>
            </a:r>
          </a:p>
          <a:p>
            <a:pPr algn="l"/>
            <a:endParaRPr lang="ru-RU" sz="2000" dirty="0">
              <a:latin typeface="Montserrat" pitchFamily="2" charset="0"/>
              <a:sym typeface="Wingdings" pitchFamily="2" charset="2"/>
            </a:endParaRPr>
          </a:p>
          <a:p>
            <a:pPr algn="l"/>
            <a:r>
              <a:rPr lang="ru-RU" sz="2000" dirty="0">
                <a:latin typeface="Montserrat" pitchFamily="2" charset="0"/>
                <a:sym typeface="Wingdings" pitchFamily="2" charset="2"/>
              </a:rPr>
              <a:t>Санкт-Петербургский политехнический университет Петра Великого (50%)</a:t>
            </a:r>
          </a:p>
          <a:p>
            <a:pPr algn="l"/>
            <a:endParaRPr lang="ru-RU" sz="2000" dirty="0">
              <a:latin typeface="Montserrat" pitchFamily="2" charset="0"/>
              <a:sym typeface="Wingdings" pitchFamily="2" charset="2"/>
            </a:endParaRPr>
          </a:p>
          <a:p>
            <a:pPr algn="l"/>
            <a:r>
              <a:rPr lang="ru-RU" sz="2000" dirty="0">
                <a:latin typeface="Montserrat" pitchFamily="2" charset="0"/>
                <a:sym typeface="Wingdings" pitchFamily="2" charset="2"/>
              </a:rPr>
              <a:t>Сибирский федеральный университет (50%)</a:t>
            </a:r>
          </a:p>
          <a:p>
            <a:pPr algn="l"/>
            <a:endParaRPr lang="ru-RU" sz="2000" dirty="0">
              <a:latin typeface="Montserrat" pitchFamily="2" charset="0"/>
              <a:sym typeface="Wingdings" pitchFamily="2" charset="2"/>
            </a:endParaRPr>
          </a:p>
          <a:p>
            <a:r>
              <a:rPr lang="ru-RU" sz="2000" dirty="0">
                <a:latin typeface="Montserrat" pitchFamily="2" charset="0"/>
              </a:rPr>
              <a:t>Ивановский государственный энергетический университет (50%)</a:t>
            </a:r>
          </a:p>
        </p:txBody>
      </p:sp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id="{3ADBE6FB-B918-5207-9474-4380565CD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9100" y="6394450"/>
            <a:ext cx="2743200" cy="365125"/>
          </a:xfrm>
        </p:spPr>
        <p:txBody>
          <a:bodyPr/>
          <a:lstStyle/>
          <a:p>
            <a:fld id="{164850FC-DAC2-0646-8F22-BAEF440FD715}" type="slidenum">
              <a:rPr lang="ru-RU" sz="1600" b="1" smtClean="0">
                <a:solidFill>
                  <a:schemeClr val="tx1"/>
                </a:solidFill>
                <a:latin typeface="Montserrat" pitchFamily="2" charset="0"/>
              </a:rPr>
              <a:t>13</a:t>
            </a:fld>
            <a:endParaRPr lang="ru-RU" sz="1600" b="1" dirty="0">
              <a:solidFill>
                <a:schemeClr val="tx1"/>
              </a:solidFill>
              <a:latin typeface="Montserrat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4CDD0C6-A27B-AE62-D07B-76782EBC7978}"/>
              </a:ext>
            </a:extLst>
          </p:cNvPr>
          <p:cNvSpPr txBox="1"/>
          <p:nvPr/>
        </p:nvSpPr>
        <p:spPr>
          <a:xfrm>
            <a:off x="6939724" y="1131546"/>
            <a:ext cx="4738752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000" dirty="0">
                <a:latin typeface="Montserrat" pitchFamily="2" charset="0"/>
              </a:rPr>
              <a:t>Уральский федеральный университет (50%)</a:t>
            </a:r>
          </a:p>
          <a:p>
            <a:pPr algn="l"/>
            <a:endParaRPr lang="ru-RU" sz="2000" dirty="0">
              <a:latin typeface="Montserrat" pitchFamily="2" charset="0"/>
            </a:endParaRPr>
          </a:p>
          <a:p>
            <a:pPr algn="l"/>
            <a:r>
              <a:rPr lang="ru-RU" sz="2000" dirty="0">
                <a:latin typeface="Montserrat" pitchFamily="2" charset="0"/>
              </a:rPr>
              <a:t>Южно-Российский государственный политехнический университет им. Платова (33%)</a:t>
            </a:r>
          </a:p>
          <a:p>
            <a:pPr algn="l"/>
            <a:endParaRPr lang="ru-RU" sz="2000" dirty="0">
              <a:latin typeface="Montserrat" pitchFamily="2" charset="0"/>
            </a:endParaRPr>
          </a:p>
          <a:p>
            <a:pPr algn="l"/>
            <a:r>
              <a:rPr lang="ru-RU" sz="2000" dirty="0">
                <a:latin typeface="Montserrat" pitchFamily="2" charset="0"/>
              </a:rPr>
              <a:t>Казанский государственный энергетический университет (33%)</a:t>
            </a:r>
          </a:p>
          <a:p>
            <a:pPr algn="l"/>
            <a:endParaRPr lang="ru-RU" sz="2000" dirty="0">
              <a:latin typeface="Montserrat" pitchFamily="2" charset="0"/>
            </a:endParaRPr>
          </a:p>
          <a:p>
            <a:pPr algn="l"/>
            <a:r>
              <a:rPr lang="ru-RU" sz="2000" dirty="0">
                <a:latin typeface="Montserrat" pitchFamily="2" charset="0"/>
              </a:rPr>
              <a:t>Северо-Кавказский федеральный университет (33%)</a:t>
            </a:r>
          </a:p>
          <a:p>
            <a:pPr algn="l"/>
            <a:endParaRPr lang="ru-RU" sz="2000" dirty="0">
              <a:latin typeface="Montserrat" pitchFamily="2" charset="0"/>
            </a:endParaRPr>
          </a:p>
          <a:p>
            <a:pPr algn="l"/>
            <a:r>
              <a:rPr lang="ru-RU" sz="2000" dirty="0">
                <a:latin typeface="Montserrat" pitchFamily="2" charset="0"/>
              </a:rPr>
              <a:t>Северо-Восточный федеральный университет им. </a:t>
            </a:r>
            <a:r>
              <a:rPr lang="ru-RU" sz="2000" dirty="0" err="1">
                <a:latin typeface="Montserrat" pitchFamily="2" charset="0"/>
              </a:rPr>
              <a:t>Аммосова</a:t>
            </a:r>
            <a:r>
              <a:rPr lang="ru-RU" sz="2000" dirty="0">
                <a:latin typeface="Montserrat" pitchFamily="2" charset="0"/>
              </a:rPr>
              <a:t> (33%)</a:t>
            </a:r>
          </a:p>
        </p:txBody>
      </p:sp>
      <p:pic>
        <p:nvPicPr>
          <p:cNvPr id="4" name="Рисунок 3" descr="Флажок со сплошной заливкой">
            <a:extLst>
              <a:ext uri="{FF2B5EF4-FFF2-40B4-BE49-F238E27FC236}">
                <a16:creationId xmlns:a16="http://schemas.microsoft.com/office/drawing/2014/main" id="{F0DA44C4-F929-4326-7727-8CA8AAEB00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30035" y="1482867"/>
            <a:ext cx="566977" cy="566977"/>
          </a:xfrm>
          <a:prstGeom prst="rect">
            <a:avLst/>
          </a:prstGeom>
        </p:spPr>
      </p:pic>
      <p:pic>
        <p:nvPicPr>
          <p:cNvPr id="5" name="Рисунок 4" descr="Флажок со сплошной заливкой">
            <a:extLst>
              <a:ext uri="{FF2B5EF4-FFF2-40B4-BE49-F238E27FC236}">
                <a16:creationId xmlns:a16="http://schemas.microsoft.com/office/drawing/2014/main" id="{F161BDF1-A6A2-C402-8788-D302821ACC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30035" y="2408152"/>
            <a:ext cx="566977" cy="566977"/>
          </a:xfrm>
          <a:prstGeom prst="rect">
            <a:avLst/>
          </a:prstGeom>
        </p:spPr>
      </p:pic>
      <p:pic>
        <p:nvPicPr>
          <p:cNvPr id="6" name="Рисунок 5" descr="Флажок со сплошной заливкой">
            <a:extLst>
              <a:ext uri="{FF2B5EF4-FFF2-40B4-BE49-F238E27FC236}">
                <a16:creationId xmlns:a16="http://schemas.microsoft.com/office/drawing/2014/main" id="{4E4DC5B3-2745-9F4A-EC9B-5673D3ED9D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30034" y="3510324"/>
            <a:ext cx="566977" cy="566977"/>
          </a:xfrm>
          <a:prstGeom prst="rect">
            <a:avLst/>
          </a:prstGeom>
        </p:spPr>
      </p:pic>
      <p:pic>
        <p:nvPicPr>
          <p:cNvPr id="7" name="Рисунок 6" descr="Флажок со сплошной заливкой">
            <a:extLst>
              <a:ext uri="{FF2B5EF4-FFF2-40B4-BE49-F238E27FC236}">
                <a16:creationId xmlns:a16="http://schemas.microsoft.com/office/drawing/2014/main" id="{914E1C9A-C34E-006F-F734-5A07E609EC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30034" y="4524668"/>
            <a:ext cx="566977" cy="566977"/>
          </a:xfrm>
          <a:prstGeom prst="rect">
            <a:avLst/>
          </a:prstGeom>
        </p:spPr>
      </p:pic>
      <p:pic>
        <p:nvPicPr>
          <p:cNvPr id="8" name="Рисунок 7" descr="Флажок со сплошной заливкой">
            <a:extLst>
              <a:ext uri="{FF2B5EF4-FFF2-40B4-BE49-F238E27FC236}">
                <a16:creationId xmlns:a16="http://schemas.microsoft.com/office/drawing/2014/main" id="{1C5A9EF8-867B-7E67-6101-BD56DF57EF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30033" y="5448464"/>
            <a:ext cx="566977" cy="566977"/>
          </a:xfrm>
          <a:prstGeom prst="rect">
            <a:avLst/>
          </a:prstGeom>
        </p:spPr>
      </p:pic>
      <p:pic>
        <p:nvPicPr>
          <p:cNvPr id="9" name="Рисунок 8" descr="Флажок со сплошной заливкой">
            <a:extLst>
              <a:ext uri="{FF2B5EF4-FFF2-40B4-BE49-F238E27FC236}">
                <a16:creationId xmlns:a16="http://schemas.microsoft.com/office/drawing/2014/main" id="{9FDA6F61-1DD9-6080-3C82-E59698E7FC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166756" y="1199378"/>
            <a:ext cx="566977" cy="566977"/>
          </a:xfrm>
          <a:prstGeom prst="rect">
            <a:avLst/>
          </a:prstGeom>
        </p:spPr>
      </p:pic>
      <p:pic>
        <p:nvPicPr>
          <p:cNvPr id="18" name="Рисунок 17" descr="Флажок со сплошной заливкой">
            <a:extLst>
              <a:ext uri="{FF2B5EF4-FFF2-40B4-BE49-F238E27FC236}">
                <a16:creationId xmlns:a16="http://schemas.microsoft.com/office/drawing/2014/main" id="{D0DAE51D-7479-840C-11D3-7A982055B3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166756" y="2408152"/>
            <a:ext cx="566977" cy="566977"/>
          </a:xfrm>
          <a:prstGeom prst="rect">
            <a:avLst/>
          </a:prstGeom>
        </p:spPr>
      </p:pic>
      <p:pic>
        <p:nvPicPr>
          <p:cNvPr id="19" name="Рисунок 18" descr="Флажок со сплошной заливкой">
            <a:extLst>
              <a:ext uri="{FF2B5EF4-FFF2-40B4-BE49-F238E27FC236}">
                <a16:creationId xmlns:a16="http://schemas.microsoft.com/office/drawing/2014/main" id="{17D7F9F6-6AD4-7B1E-A0E0-31DEB984DE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166756" y="3793812"/>
            <a:ext cx="566977" cy="566977"/>
          </a:xfrm>
          <a:prstGeom prst="rect">
            <a:avLst/>
          </a:prstGeom>
        </p:spPr>
      </p:pic>
      <p:pic>
        <p:nvPicPr>
          <p:cNvPr id="20" name="Рисунок 19" descr="Флажок со сплошной заливкой">
            <a:extLst>
              <a:ext uri="{FF2B5EF4-FFF2-40B4-BE49-F238E27FC236}">
                <a16:creationId xmlns:a16="http://schemas.microsoft.com/office/drawing/2014/main" id="{F86C335E-0F01-6F10-79ED-11F6FBDBDD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166756" y="4881487"/>
            <a:ext cx="566977" cy="566977"/>
          </a:xfrm>
          <a:prstGeom prst="rect">
            <a:avLst/>
          </a:prstGeom>
        </p:spPr>
      </p:pic>
      <p:pic>
        <p:nvPicPr>
          <p:cNvPr id="22" name="Рисунок 21" descr="Флажок со сплошной заливкой">
            <a:extLst>
              <a:ext uri="{FF2B5EF4-FFF2-40B4-BE49-F238E27FC236}">
                <a16:creationId xmlns:a16="http://schemas.microsoft.com/office/drawing/2014/main" id="{7079F3EA-74DF-2C29-91D9-79E410BBED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166756" y="5850707"/>
            <a:ext cx="566977" cy="56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2711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C8B174AA-24AD-7941-B640-69F3AE68442A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2FB56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7F706A-39DB-DEF4-C0EB-92DC32288B45}"/>
              </a:ext>
            </a:extLst>
          </p:cNvPr>
          <p:cNvSpPr txBox="1"/>
          <p:nvPr/>
        </p:nvSpPr>
        <p:spPr>
          <a:xfrm>
            <a:off x="1433446" y="1127264"/>
            <a:ext cx="473875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400" dirty="0">
                <a:latin typeface="Montserrat" pitchFamily="2" charset="0"/>
              </a:rPr>
              <a:t>Росатом</a:t>
            </a:r>
          </a:p>
          <a:p>
            <a:pPr algn="l"/>
            <a:endParaRPr lang="ru-RU" sz="2400" dirty="0">
              <a:latin typeface="Montserrat" pitchFamily="2" charset="0"/>
            </a:endParaRPr>
          </a:p>
          <a:p>
            <a:pPr algn="l"/>
            <a:r>
              <a:rPr lang="ru-RU" sz="2400" dirty="0">
                <a:latin typeface="Montserrat" pitchFamily="2" charset="0"/>
              </a:rPr>
              <a:t>Роснефть</a:t>
            </a:r>
          </a:p>
          <a:p>
            <a:pPr algn="l"/>
            <a:endParaRPr lang="ru-RU" sz="2400" dirty="0">
              <a:latin typeface="Montserrat" pitchFamily="2" charset="0"/>
            </a:endParaRPr>
          </a:p>
          <a:p>
            <a:pPr algn="l"/>
            <a:r>
              <a:rPr lang="ru-RU" sz="2400" b="1" dirty="0" err="1">
                <a:latin typeface="Montserrat" pitchFamily="2" charset="0"/>
              </a:rPr>
              <a:t>Россети</a:t>
            </a:r>
            <a:endParaRPr lang="ru-RU" sz="2400" b="1" dirty="0">
              <a:latin typeface="Montserrat" pitchFamily="2" charset="0"/>
            </a:endParaRPr>
          </a:p>
          <a:p>
            <a:pPr algn="l"/>
            <a:endParaRPr lang="ru-RU" sz="2400" dirty="0">
              <a:latin typeface="Montserrat" pitchFamily="2" charset="0"/>
            </a:endParaRPr>
          </a:p>
          <a:p>
            <a:pPr algn="l"/>
            <a:r>
              <a:rPr lang="ru-RU" sz="2400" dirty="0">
                <a:latin typeface="Montserrat" pitchFamily="2" charset="0"/>
              </a:rPr>
              <a:t>Газпром</a:t>
            </a:r>
          </a:p>
          <a:p>
            <a:pPr algn="l"/>
            <a:endParaRPr lang="ru-RU" sz="2400" dirty="0">
              <a:latin typeface="Montserrat" pitchFamily="2" charset="0"/>
            </a:endParaRPr>
          </a:p>
          <a:p>
            <a:pPr algn="l"/>
            <a:r>
              <a:rPr lang="ru-RU" sz="2400" b="1" dirty="0">
                <a:latin typeface="Montserrat" pitchFamily="2" charset="0"/>
              </a:rPr>
              <a:t>Системный оператор Единой энергетической системы</a:t>
            </a:r>
          </a:p>
          <a:p>
            <a:pPr algn="l"/>
            <a:endParaRPr lang="ru-RU" sz="2400" dirty="0">
              <a:latin typeface="Montserrat" pitchFamily="2" charset="0"/>
            </a:endParaRPr>
          </a:p>
          <a:p>
            <a:pPr algn="l"/>
            <a:r>
              <a:rPr lang="ru-RU" sz="2400" dirty="0">
                <a:latin typeface="Montserrat" pitchFamily="2" charset="0"/>
              </a:rPr>
              <a:t>Норникель</a:t>
            </a:r>
          </a:p>
          <a:p>
            <a:pPr algn="l"/>
            <a:endParaRPr lang="ru-RU" sz="2400" dirty="0">
              <a:latin typeface="Montserrat" pitchFamily="2" charset="0"/>
            </a:endParaRPr>
          </a:p>
          <a:p>
            <a:pPr algn="l"/>
            <a:r>
              <a:rPr lang="ru-RU" sz="2400" dirty="0">
                <a:latin typeface="Montserrat" pitchFamily="2" charset="0"/>
              </a:rPr>
              <a:t>ФосАгро</a:t>
            </a:r>
          </a:p>
        </p:txBody>
      </p:sp>
      <p:pic>
        <p:nvPicPr>
          <p:cNvPr id="28" name="Рисунок 27" descr="Флажок со сплошной заливкой">
            <a:extLst>
              <a:ext uri="{FF2B5EF4-FFF2-40B4-BE49-F238E27FC236}">
                <a16:creationId xmlns:a16="http://schemas.microsoft.com/office/drawing/2014/main" id="{7D0CA6F7-8179-3C9F-B177-AC46B5AC0C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59015" y="969003"/>
            <a:ext cx="717660" cy="717660"/>
          </a:xfrm>
          <a:prstGeom prst="rect">
            <a:avLst/>
          </a:prstGeom>
        </p:spPr>
      </p:pic>
      <p:pic>
        <p:nvPicPr>
          <p:cNvPr id="29" name="Рисунок 28" descr="Флажок со сплошной заливкой">
            <a:extLst>
              <a:ext uri="{FF2B5EF4-FFF2-40B4-BE49-F238E27FC236}">
                <a16:creationId xmlns:a16="http://schemas.microsoft.com/office/drawing/2014/main" id="{B8339987-15F8-4A4D-C690-D753DE196B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59015" y="1741266"/>
            <a:ext cx="717660" cy="717660"/>
          </a:xfrm>
          <a:prstGeom prst="rect">
            <a:avLst/>
          </a:prstGeom>
        </p:spPr>
      </p:pic>
      <p:pic>
        <p:nvPicPr>
          <p:cNvPr id="30" name="Рисунок 29" descr="Флажок со сплошной заливкой">
            <a:extLst>
              <a:ext uri="{FF2B5EF4-FFF2-40B4-BE49-F238E27FC236}">
                <a16:creationId xmlns:a16="http://schemas.microsoft.com/office/drawing/2014/main" id="{42C481F2-4EB5-E76B-D79B-44D7AC57CB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59015" y="3176586"/>
            <a:ext cx="717660" cy="717660"/>
          </a:xfrm>
          <a:prstGeom prst="rect">
            <a:avLst/>
          </a:prstGeom>
        </p:spPr>
      </p:pic>
      <p:pic>
        <p:nvPicPr>
          <p:cNvPr id="31" name="Рисунок 30" descr="Флажок со сплошной заливкой">
            <a:extLst>
              <a:ext uri="{FF2B5EF4-FFF2-40B4-BE49-F238E27FC236}">
                <a16:creationId xmlns:a16="http://schemas.microsoft.com/office/drawing/2014/main" id="{311D520D-E284-8DEF-D95D-64ABC26EE5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59015" y="5410835"/>
            <a:ext cx="717660" cy="717660"/>
          </a:xfrm>
          <a:prstGeom prst="rect">
            <a:avLst/>
          </a:prstGeom>
        </p:spPr>
      </p:pic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id="{3ADBE6FB-B918-5207-9474-4380565CD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9100" y="6394450"/>
            <a:ext cx="2743200" cy="365125"/>
          </a:xfrm>
        </p:spPr>
        <p:txBody>
          <a:bodyPr/>
          <a:lstStyle/>
          <a:p>
            <a:fld id="{164850FC-DAC2-0646-8F22-BAEF440FD715}" type="slidenum">
              <a:rPr lang="ru-RU" sz="1600" b="1" smtClean="0">
                <a:solidFill>
                  <a:schemeClr val="tx1"/>
                </a:solidFill>
                <a:latin typeface="Montserrat" pitchFamily="2" charset="0"/>
              </a:rPr>
              <a:t>14</a:t>
            </a:fld>
            <a:endParaRPr lang="ru-RU" sz="1600" b="1" dirty="0">
              <a:solidFill>
                <a:schemeClr val="tx1"/>
              </a:solidFill>
              <a:latin typeface="Montserrat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4CDD0C6-A27B-AE62-D07B-76782EBC7978}"/>
              </a:ext>
            </a:extLst>
          </p:cNvPr>
          <p:cNvSpPr txBox="1"/>
          <p:nvPr/>
        </p:nvSpPr>
        <p:spPr>
          <a:xfrm>
            <a:off x="7313548" y="1411036"/>
            <a:ext cx="473875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400" dirty="0">
                <a:latin typeface="Montserrat" pitchFamily="2" charset="0"/>
              </a:rPr>
              <a:t>СИБУР</a:t>
            </a:r>
          </a:p>
          <a:p>
            <a:pPr algn="l"/>
            <a:endParaRPr lang="ru-RU" sz="2400" dirty="0">
              <a:latin typeface="Montserrat" pitchFamily="2" charset="0"/>
            </a:endParaRPr>
          </a:p>
          <a:p>
            <a:pPr algn="l"/>
            <a:r>
              <a:rPr lang="ru-RU" sz="2400" dirty="0">
                <a:latin typeface="Montserrat" pitchFamily="2" charset="0"/>
              </a:rPr>
              <a:t>Полиметалл</a:t>
            </a:r>
          </a:p>
          <a:p>
            <a:pPr algn="l"/>
            <a:endParaRPr lang="ru-RU" sz="2400" dirty="0">
              <a:latin typeface="Montserrat" pitchFamily="2" charset="0"/>
            </a:endParaRPr>
          </a:p>
          <a:p>
            <a:pPr algn="l"/>
            <a:r>
              <a:rPr lang="ru-RU" sz="2400" dirty="0">
                <a:latin typeface="Montserrat" pitchFamily="2" charset="0"/>
              </a:rPr>
              <a:t>БелАЗ</a:t>
            </a:r>
          </a:p>
          <a:p>
            <a:pPr algn="l"/>
            <a:endParaRPr lang="ru-RU" sz="2400" dirty="0">
              <a:latin typeface="Montserrat" pitchFamily="2" charset="0"/>
            </a:endParaRPr>
          </a:p>
          <a:p>
            <a:pPr algn="l"/>
            <a:r>
              <a:rPr lang="ru-RU" sz="2400" dirty="0">
                <a:latin typeface="Montserrat" pitchFamily="2" charset="0"/>
              </a:rPr>
              <a:t>СВЭЛ</a:t>
            </a:r>
          </a:p>
          <a:p>
            <a:pPr algn="l"/>
            <a:endParaRPr lang="ru-RU" sz="2400" dirty="0">
              <a:latin typeface="Montserrat" pitchFamily="2" charset="0"/>
            </a:endParaRPr>
          </a:p>
          <a:p>
            <a:pPr algn="l"/>
            <a:r>
              <a:rPr lang="ru-RU" sz="2400" dirty="0" err="1">
                <a:latin typeface="Montserrat" pitchFamily="2" charset="0"/>
              </a:rPr>
              <a:t>ТатЭнерго</a:t>
            </a:r>
            <a:endParaRPr lang="ru-RU" sz="2400" dirty="0">
              <a:latin typeface="Montserrat" pitchFamily="2" charset="0"/>
            </a:endParaRPr>
          </a:p>
          <a:p>
            <a:pPr algn="l"/>
            <a:endParaRPr lang="ru-RU" sz="2400" dirty="0">
              <a:latin typeface="Montserrat" pitchFamily="2" charset="0"/>
            </a:endParaRPr>
          </a:p>
          <a:p>
            <a:pPr algn="l"/>
            <a:r>
              <a:rPr lang="ru-RU" sz="2400" dirty="0">
                <a:latin typeface="Montserrat" pitchFamily="2" charset="0"/>
              </a:rPr>
              <a:t>ТМК</a:t>
            </a:r>
          </a:p>
          <a:p>
            <a:pPr algn="l"/>
            <a:endParaRPr lang="ru-RU" sz="2400" dirty="0">
              <a:latin typeface="Montserrat" pitchFamily="2" charset="0"/>
            </a:endParaRPr>
          </a:p>
          <a:p>
            <a:pPr algn="l"/>
            <a:r>
              <a:rPr lang="ru-RU" sz="2400" dirty="0">
                <a:latin typeface="Montserrat" pitchFamily="2" charset="0"/>
              </a:rPr>
              <a:t>Лукойл</a:t>
            </a:r>
          </a:p>
        </p:txBody>
      </p:sp>
      <p:pic>
        <p:nvPicPr>
          <p:cNvPr id="12" name="Рисунок 11" descr="Флажок со сплошной заливкой">
            <a:extLst>
              <a:ext uri="{FF2B5EF4-FFF2-40B4-BE49-F238E27FC236}">
                <a16:creationId xmlns:a16="http://schemas.microsoft.com/office/drawing/2014/main" id="{EBD1732D-C51F-D72D-A913-0AAA59A435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59015" y="6128495"/>
            <a:ext cx="717660" cy="717660"/>
          </a:xfrm>
          <a:prstGeom prst="rect">
            <a:avLst/>
          </a:prstGeom>
        </p:spPr>
      </p:pic>
      <p:pic>
        <p:nvPicPr>
          <p:cNvPr id="4" name="Рисунок 3" descr="Флажок со сплошной заливкой">
            <a:extLst>
              <a:ext uri="{FF2B5EF4-FFF2-40B4-BE49-F238E27FC236}">
                <a16:creationId xmlns:a16="http://schemas.microsoft.com/office/drawing/2014/main" id="{7C16BF25-329C-C8BF-B75D-0D83ABCD79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59015" y="2458926"/>
            <a:ext cx="717660" cy="717660"/>
          </a:xfrm>
          <a:prstGeom prst="rect">
            <a:avLst/>
          </a:prstGeom>
        </p:spPr>
      </p:pic>
      <p:pic>
        <p:nvPicPr>
          <p:cNvPr id="5" name="Рисунок 4" descr="Флажок со сплошной заливкой">
            <a:extLst>
              <a:ext uri="{FF2B5EF4-FFF2-40B4-BE49-F238E27FC236}">
                <a16:creationId xmlns:a16="http://schemas.microsoft.com/office/drawing/2014/main" id="{1D853909-426B-AF8F-F654-D89F3C5894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59015" y="4253076"/>
            <a:ext cx="717660" cy="717660"/>
          </a:xfrm>
          <a:prstGeom prst="rect">
            <a:avLst/>
          </a:prstGeom>
        </p:spPr>
      </p:pic>
      <p:pic>
        <p:nvPicPr>
          <p:cNvPr id="6" name="Рисунок 5" descr="Флажок со сплошной заливкой">
            <a:extLst>
              <a:ext uri="{FF2B5EF4-FFF2-40B4-BE49-F238E27FC236}">
                <a16:creationId xmlns:a16="http://schemas.microsoft.com/office/drawing/2014/main" id="{0381D16B-57E3-E59E-44CB-002B865829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418085" y="1272854"/>
            <a:ext cx="717660" cy="717660"/>
          </a:xfrm>
          <a:prstGeom prst="rect">
            <a:avLst/>
          </a:prstGeom>
        </p:spPr>
      </p:pic>
      <p:pic>
        <p:nvPicPr>
          <p:cNvPr id="7" name="Рисунок 6" descr="Флажок со сплошной заливкой">
            <a:extLst>
              <a:ext uri="{FF2B5EF4-FFF2-40B4-BE49-F238E27FC236}">
                <a16:creationId xmlns:a16="http://schemas.microsoft.com/office/drawing/2014/main" id="{E101C2D7-066E-6D62-DE55-BCAF8F836F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418085" y="2006843"/>
            <a:ext cx="717660" cy="717660"/>
          </a:xfrm>
          <a:prstGeom prst="rect">
            <a:avLst/>
          </a:prstGeom>
        </p:spPr>
      </p:pic>
      <p:pic>
        <p:nvPicPr>
          <p:cNvPr id="8" name="Рисунок 7" descr="Флажок со сплошной заливкой">
            <a:extLst>
              <a:ext uri="{FF2B5EF4-FFF2-40B4-BE49-F238E27FC236}">
                <a16:creationId xmlns:a16="http://schemas.microsoft.com/office/drawing/2014/main" id="{C3726E2B-DEFF-A125-FF0D-8E41C6E85D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418085" y="3474821"/>
            <a:ext cx="717660" cy="717660"/>
          </a:xfrm>
          <a:prstGeom prst="rect">
            <a:avLst/>
          </a:prstGeom>
        </p:spPr>
      </p:pic>
      <p:pic>
        <p:nvPicPr>
          <p:cNvPr id="9" name="Рисунок 8" descr="Флажок со сплошной заливкой">
            <a:extLst>
              <a:ext uri="{FF2B5EF4-FFF2-40B4-BE49-F238E27FC236}">
                <a16:creationId xmlns:a16="http://schemas.microsoft.com/office/drawing/2014/main" id="{42E84272-AE54-4CFD-D95C-57C1A92CBF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418085" y="4942799"/>
            <a:ext cx="717660" cy="717660"/>
          </a:xfrm>
          <a:prstGeom prst="rect">
            <a:avLst/>
          </a:prstGeom>
        </p:spPr>
      </p:pic>
      <p:pic>
        <p:nvPicPr>
          <p:cNvPr id="18" name="Рисунок 17" descr="Флажок со сплошной заливкой">
            <a:extLst>
              <a:ext uri="{FF2B5EF4-FFF2-40B4-BE49-F238E27FC236}">
                <a16:creationId xmlns:a16="http://schemas.microsoft.com/office/drawing/2014/main" id="{D9731760-89EE-09C4-E415-8312E8D490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418085" y="5676790"/>
            <a:ext cx="717660" cy="717660"/>
          </a:xfrm>
          <a:prstGeom prst="rect">
            <a:avLst/>
          </a:prstGeom>
        </p:spPr>
      </p:pic>
      <p:pic>
        <p:nvPicPr>
          <p:cNvPr id="19" name="Рисунок 18" descr="Флажок со сплошной заливкой">
            <a:extLst>
              <a:ext uri="{FF2B5EF4-FFF2-40B4-BE49-F238E27FC236}">
                <a16:creationId xmlns:a16="http://schemas.microsoft.com/office/drawing/2014/main" id="{C7CCD924-17DF-75F3-1B09-0AD887DA42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418085" y="2740832"/>
            <a:ext cx="717660" cy="717660"/>
          </a:xfrm>
          <a:prstGeom prst="rect">
            <a:avLst/>
          </a:prstGeom>
        </p:spPr>
      </p:pic>
      <p:pic>
        <p:nvPicPr>
          <p:cNvPr id="20" name="Рисунок 19" descr="Флажок со сплошной заливкой">
            <a:extLst>
              <a:ext uri="{FF2B5EF4-FFF2-40B4-BE49-F238E27FC236}">
                <a16:creationId xmlns:a16="http://schemas.microsoft.com/office/drawing/2014/main" id="{EB0B0799-F1B9-90A2-C954-ABEBB3AC2C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407200" y="4208810"/>
            <a:ext cx="717660" cy="717660"/>
          </a:xfrm>
          <a:prstGeom prst="rect">
            <a:avLst/>
          </a:prstGeom>
        </p:spPr>
      </p:pic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3990D886-3C84-656B-4424-54AEDE921403}"/>
              </a:ext>
            </a:extLst>
          </p:cNvPr>
          <p:cNvSpPr txBox="1">
            <a:spLocks/>
          </p:cNvSpPr>
          <p:nvPr/>
        </p:nvSpPr>
        <p:spPr bwMode="auto">
          <a:xfrm>
            <a:off x="141514" y="1"/>
            <a:ext cx="1205048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l"/>
            <a:r>
              <a:rPr lang="ru-RU" sz="2400" b="1" dirty="0">
                <a:solidFill>
                  <a:schemeClr val="bg1"/>
                </a:solidFill>
                <a:latin typeface="Montserrat" pitchFamily="2" charset="0"/>
              </a:rPr>
              <a:t>Знаете ли вы, с какими компаниями сотрудничает ваш вуз?</a:t>
            </a:r>
          </a:p>
        </p:txBody>
      </p:sp>
    </p:spTree>
    <p:extLst>
      <p:ext uri="{BB962C8B-B14F-4D97-AF65-F5344CB8AC3E}">
        <p14:creationId xmlns:p14="http://schemas.microsoft.com/office/powerpoint/2010/main" val="11518771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C8B174AA-24AD-7941-B640-69F3AE68442A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0065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493825-752B-BCD1-21A3-832CD7D97F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514" y="0"/>
            <a:ext cx="12050485" cy="920317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chemeClr val="bg1"/>
                </a:solidFill>
                <a:latin typeface="Montserrat" pitchFamily="2" charset="0"/>
              </a:rPr>
              <a:t>Проводит ли компания собственные </a:t>
            </a:r>
            <a:br>
              <a:rPr lang="ru-RU" sz="2400" b="1" dirty="0">
                <a:solidFill>
                  <a:schemeClr val="bg1"/>
                </a:solidFill>
                <a:latin typeface="Montserrat" pitchFamily="2" charset="0"/>
              </a:rPr>
            </a:br>
            <a:r>
              <a:rPr lang="ru-RU" sz="2400" b="1" dirty="0">
                <a:solidFill>
                  <a:schemeClr val="bg1"/>
                </a:solidFill>
                <a:latin typeface="Montserrat" pitchFamily="2" charset="0"/>
              </a:rPr>
              <a:t>студенческие мероприятия на базе вузов?</a:t>
            </a:r>
          </a:p>
        </p:txBody>
      </p:sp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id="{3ADBE6FB-B918-5207-9474-4380565CD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9100" y="6394450"/>
            <a:ext cx="2743200" cy="365125"/>
          </a:xfrm>
        </p:spPr>
        <p:txBody>
          <a:bodyPr/>
          <a:lstStyle/>
          <a:p>
            <a:fld id="{164850FC-DAC2-0646-8F22-BAEF440FD715}" type="slidenum">
              <a:rPr lang="ru-RU" sz="1600" b="1" smtClean="0">
                <a:solidFill>
                  <a:schemeClr val="tx1"/>
                </a:solidFill>
                <a:latin typeface="Montserrat" pitchFamily="2" charset="0"/>
              </a:rPr>
              <a:t>15</a:t>
            </a:fld>
            <a:endParaRPr lang="ru-RU" sz="1600" b="1" dirty="0">
              <a:solidFill>
                <a:schemeClr val="tx1"/>
              </a:solidFill>
              <a:latin typeface="Montserrat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BE9733-56B7-5E5A-88E4-CA7CB1D71DE8}"/>
              </a:ext>
            </a:extLst>
          </p:cNvPr>
          <p:cNvSpPr txBox="1"/>
          <p:nvPr/>
        </p:nvSpPr>
        <p:spPr>
          <a:xfrm>
            <a:off x="1611248" y="2992277"/>
            <a:ext cx="47387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800" dirty="0">
                <a:latin typeface="Montserrat" pitchFamily="2" charset="0"/>
              </a:rPr>
              <a:t>Да (67%)</a:t>
            </a:r>
          </a:p>
          <a:p>
            <a:pPr algn="l"/>
            <a:endParaRPr lang="ru-RU" sz="2800" dirty="0">
              <a:latin typeface="Montserrat" pitchFamily="2" charset="0"/>
            </a:endParaRPr>
          </a:p>
          <a:p>
            <a:pPr algn="l"/>
            <a:r>
              <a:rPr lang="ru-RU" sz="2800" dirty="0">
                <a:latin typeface="Montserrat" pitchFamily="2" charset="0"/>
              </a:rPr>
              <a:t>Нет (33%)</a:t>
            </a:r>
          </a:p>
        </p:txBody>
      </p:sp>
      <p:pic>
        <p:nvPicPr>
          <p:cNvPr id="7" name="Рисунок 6" descr="Флажок со сплошной заливкой">
            <a:extLst>
              <a:ext uri="{FF2B5EF4-FFF2-40B4-BE49-F238E27FC236}">
                <a16:creationId xmlns:a16="http://schemas.microsoft.com/office/drawing/2014/main" id="{1BD919E0-F603-EE74-8BB2-A9F29FD7A7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69900" y="2885756"/>
            <a:ext cx="717660" cy="717660"/>
          </a:xfrm>
          <a:prstGeom prst="rect">
            <a:avLst/>
          </a:prstGeom>
        </p:spPr>
      </p:pic>
      <p:pic>
        <p:nvPicPr>
          <p:cNvPr id="8" name="Рисунок 7" descr="Флажок со сплошной заливкой">
            <a:extLst>
              <a:ext uri="{FF2B5EF4-FFF2-40B4-BE49-F238E27FC236}">
                <a16:creationId xmlns:a16="http://schemas.microsoft.com/office/drawing/2014/main" id="{00E03414-9014-769C-5B8C-C547910766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69900" y="3752613"/>
            <a:ext cx="717660" cy="7176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D4F9928-2ACB-264B-6E9B-923092BB3BF9}"/>
              </a:ext>
            </a:extLst>
          </p:cNvPr>
          <p:cNvSpPr txBox="1"/>
          <p:nvPr/>
        </p:nvSpPr>
        <p:spPr>
          <a:xfrm>
            <a:off x="7235533" y="1127264"/>
            <a:ext cx="473875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000" dirty="0">
                <a:latin typeface="Montserrat" pitchFamily="2" charset="0"/>
              </a:rPr>
              <a:t>Дни открытых дверей</a:t>
            </a:r>
          </a:p>
          <a:p>
            <a:pPr algn="l"/>
            <a:endParaRPr lang="ru-RU" sz="2000" dirty="0">
              <a:latin typeface="Montserrat" pitchFamily="2" charset="0"/>
            </a:endParaRPr>
          </a:p>
          <a:p>
            <a:pPr algn="l"/>
            <a:r>
              <a:rPr lang="ru-RU" sz="2000" dirty="0">
                <a:latin typeface="Montserrat" pitchFamily="2" charset="0"/>
              </a:rPr>
              <a:t>Дни компании</a:t>
            </a:r>
          </a:p>
          <a:p>
            <a:pPr algn="l"/>
            <a:endParaRPr lang="ru-RU" sz="2000" dirty="0">
              <a:latin typeface="Montserrat" pitchFamily="2" charset="0"/>
            </a:endParaRPr>
          </a:p>
          <a:p>
            <a:pPr algn="l"/>
            <a:r>
              <a:rPr lang="ru-RU" sz="2000" dirty="0">
                <a:latin typeface="Montserrat" pitchFamily="2" charset="0"/>
              </a:rPr>
              <a:t>Конференции</a:t>
            </a:r>
          </a:p>
          <a:p>
            <a:pPr algn="l"/>
            <a:endParaRPr lang="ru-RU" sz="2000" dirty="0">
              <a:latin typeface="Montserrat" pitchFamily="2" charset="0"/>
            </a:endParaRPr>
          </a:p>
          <a:p>
            <a:pPr algn="l"/>
            <a:r>
              <a:rPr lang="ru-RU" sz="2000" dirty="0">
                <a:latin typeface="Montserrat" pitchFamily="2" charset="0"/>
              </a:rPr>
              <a:t>Лекции и </a:t>
            </a:r>
            <a:r>
              <a:rPr lang="ru-RU" sz="2000" dirty="0" err="1">
                <a:latin typeface="Montserrat" pitchFamily="2" charset="0"/>
              </a:rPr>
              <a:t>форсайт</a:t>
            </a:r>
            <a:r>
              <a:rPr lang="ru-RU" sz="2000" dirty="0">
                <a:latin typeface="Montserrat" pitchFamily="2" charset="0"/>
              </a:rPr>
              <a:t>-сессии</a:t>
            </a:r>
          </a:p>
          <a:p>
            <a:pPr algn="l"/>
            <a:endParaRPr lang="ru-RU" sz="2000" dirty="0">
              <a:latin typeface="Montserrat" pitchFamily="2" charset="0"/>
            </a:endParaRPr>
          </a:p>
          <a:p>
            <a:pPr algn="l"/>
            <a:r>
              <a:rPr lang="ru-RU" sz="2000" dirty="0">
                <a:latin typeface="Montserrat" pitchFamily="2" charset="0"/>
              </a:rPr>
              <a:t>Ярмарки вакансий</a:t>
            </a:r>
          </a:p>
          <a:p>
            <a:pPr algn="l"/>
            <a:endParaRPr lang="ru-RU" sz="2000" dirty="0">
              <a:latin typeface="Montserrat" pitchFamily="2" charset="0"/>
            </a:endParaRPr>
          </a:p>
          <a:p>
            <a:pPr algn="l"/>
            <a:r>
              <a:rPr lang="ru-RU" sz="2000" dirty="0">
                <a:latin typeface="Montserrat" pitchFamily="2" charset="0"/>
              </a:rPr>
              <a:t>Зона компании в вузе</a:t>
            </a:r>
          </a:p>
          <a:p>
            <a:pPr algn="l"/>
            <a:endParaRPr lang="ru-RU" sz="2000" dirty="0">
              <a:latin typeface="Montserrat" pitchFamily="2" charset="0"/>
            </a:endParaRPr>
          </a:p>
          <a:p>
            <a:pPr algn="l"/>
            <a:r>
              <a:rPr lang="ru-RU" sz="2000" dirty="0">
                <a:latin typeface="Montserrat" pitchFamily="2" charset="0"/>
              </a:rPr>
              <a:t>Конкурсы проектов</a:t>
            </a:r>
          </a:p>
          <a:p>
            <a:pPr algn="l"/>
            <a:endParaRPr lang="ru-RU" sz="2000" dirty="0">
              <a:latin typeface="Montserrat" pitchFamily="2" charset="0"/>
            </a:endParaRPr>
          </a:p>
          <a:p>
            <a:pPr algn="l"/>
            <a:r>
              <a:rPr lang="ru-RU" sz="2000" dirty="0" err="1">
                <a:latin typeface="Montserrat" pitchFamily="2" charset="0"/>
              </a:rPr>
              <a:t>Энергошколы</a:t>
            </a:r>
            <a:endParaRPr lang="ru-RU" sz="2000" dirty="0">
              <a:latin typeface="Montserrat" pitchFamily="2" charset="0"/>
            </a:endParaRPr>
          </a:p>
          <a:p>
            <a:pPr algn="l"/>
            <a:endParaRPr lang="ru-RU" sz="2000" dirty="0">
              <a:latin typeface="Montserrat" pitchFamily="2" charset="0"/>
            </a:endParaRPr>
          </a:p>
          <a:p>
            <a:pPr algn="l"/>
            <a:r>
              <a:rPr lang="ru-RU" sz="2000" dirty="0">
                <a:latin typeface="Montserrat" pitchFamily="2" charset="0"/>
              </a:rPr>
              <a:t>Корпоративные </a:t>
            </a:r>
            <a:br>
              <a:rPr lang="ru-RU" sz="2000" dirty="0">
                <a:latin typeface="Montserrat" pitchFamily="2" charset="0"/>
              </a:rPr>
            </a:br>
            <a:r>
              <a:rPr lang="ru-RU" sz="2000" dirty="0">
                <a:latin typeface="Montserrat" pitchFamily="2" charset="0"/>
              </a:rPr>
              <a:t>кейс-чемпионаты</a:t>
            </a:r>
          </a:p>
        </p:txBody>
      </p:sp>
      <p:pic>
        <p:nvPicPr>
          <p:cNvPr id="4" name="Рисунок 3" descr="Флажок со сплошной заливкой">
            <a:extLst>
              <a:ext uri="{FF2B5EF4-FFF2-40B4-BE49-F238E27FC236}">
                <a16:creationId xmlns:a16="http://schemas.microsoft.com/office/drawing/2014/main" id="{50739CEB-8F18-5C33-D20C-0A095FC75F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524171" y="986782"/>
            <a:ext cx="566977" cy="566977"/>
          </a:xfrm>
          <a:prstGeom prst="rect">
            <a:avLst/>
          </a:prstGeom>
        </p:spPr>
      </p:pic>
      <p:pic>
        <p:nvPicPr>
          <p:cNvPr id="5" name="Рисунок 4" descr="Флажок со сплошной заливкой">
            <a:extLst>
              <a:ext uri="{FF2B5EF4-FFF2-40B4-BE49-F238E27FC236}">
                <a16:creationId xmlns:a16="http://schemas.microsoft.com/office/drawing/2014/main" id="{40FBF981-724D-79A0-C2EA-1C3A07577C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524171" y="1620224"/>
            <a:ext cx="566977" cy="566977"/>
          </a:xfrm>
          <a:prstGeom prst="rect">
            <a:avLst/>
          </a:prstGeom>
        </p:spPr>
      </p:pic>
      <p:pic>
        <p:nvPicPr>
          <p:cNvPr id="11" name="Рисунок 10" descr="Флажок со сплошной заливкой">
            <a:extLst>
              <a:ext uri="{FF2B5EF4-FFF2-40B4-BE49-F238E27FC236}">
                <a16:creationId xmlns:a16="http://schemas.microsoft.com/office/drawing/2014/main" id="{2A47DAF2-307A-17E9-3D8E-1552D5982E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524171" y="2253666"/>
            <a:ext cx="566977" cy="566977"/>
          </a:xfrm>
          <a:prstGeom prst="rect">
            <a:avLst/>
          </a:prstGeom>
        </p:spPr>
      </p:pic>
      <p:pic>
        <p:nvPicPr>
          <p:cNvPr id="13" name="Рисунок 12" descr="Флажок со сплошной заливкой">
            <a:extLst>
              <a:ext uri="{FF2B5EF4-FFF2-40B4-BE49-F238E27FC236}">
                <a16:creationId xmlns:a16="http://schemas.microsoft.com/office/drawing/2014/main" id="{F97CA820-80A9-8101-B839-936A6617A5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524171" y="2887108"/>
            <a:ext cx="566977" cy="566977"/>
          </a:xfrm>
          <a:prstGeom prst="rect">
            <a:avLst/>
          </a:prstGeom>
        </p:spPr>
      </p:pic>
      <p:pic>
        <p:nvPicPr>
          <p:cNvPr id="14" name="Рисунок 13" descr="Флажок со сплошной заливкой">
            <a:extLst>
              <a:ext uri="{FF2B5EF4-FFF2-40B4-BE49-F238E27FC236}">
                <a16:creationId xmlns:a16="http://schemas.microsoft.com/office/drawing/2014/main" id="{2B6E22D4-5FC7-A552-C13B-EB57C6793C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524171" y="3483673"/>
            <a:ext cx="566977" cy="566977"/>
          </a:xfrm>
          <a:prstGeom prst="rect">
            <a:avLst/>
          </a:prstGeom>
        </p:spPr>
      </p:pic>
      <p:pic>
        <p:nvPicPr>
          <p:cNvPr id="15" name="Рисунок 14" descr="Флажок со сплошной заливкой">
            <a:extLst>
              <a:ext uri="{FF2B5EF4-FFF2-40B4-BE49-F238E27FC236}">
                <a16:creationId xmlns:a16="http://schemas.microsoft.com/office/drawing/2014/main" id="{A7CB1CCA-27B4-7DE3-ECEC-D0EE0DE905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524171" y="4050650"/>
            <a:ext cx="566977" cy="566977"/>
          </a:xfrm>
          <a:prstGeom prst="rect">
            <a:avLst/>
          </a:prstGeom>
        </p:spPr>
      </p:pic>
      <p:pic>
        <p:nvPicPr>
          <p:cNvPr id="16" name="Рисунок 15" descr="Флажок со сплошной заливкой">
            <a:extLst>
              <a:ext uri="{FF2B5EF4-FFF2-40B4-BE49-F238E27FC236}">
                <a16:creationId xmlns:a16="http://schemas.microsoft.com/office/drawing/2014/main" id="{DC6E7A67-F350-2FA2-67F1-A1EC174CA7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524171" y="4670800"/>
            <a:ext cx="566977" cy="566977"/>
          </a:xfrm>
          <a:prstGeom prst="rect">
            <a:avLst/>
          </a:prstGeom>
        </p:spPr>
      </p:pic>
      <p:pic>
        <p:nvPicPr>
          <p:cNvPr id="17" name="Рисунок 16" descr="Флажок со сплошной заливкой">
            <a:extLst>
              <a:ext uri="{FF2B5EF4-FFF2-40B4-BE49-F238E27FC236}">
                <a16:creationId xmlns:a16="http://schemas.microsoft.com/office/drawing/2014/main" id="{D8C1E628-EF58-EE01-C76C-A125F80637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524171" y="5362825"/>
            <a:ext cx="566977" cy="566977"/>
          </a:xfrm>
          <a:prstGeom prst="rect">
            <a:avLst/>
          </a:prstGeom>
        </p:spPr>
      </p:pic>
      <p:pic>
        <p:nvPicPr>
          <p:cNvPr id="19" name="Рисунок 18" descr="Флажок со сплошной заливкой">
            <a:extLst>
              <a:ext uri="{FF2B5EF4-FFF2-40B4-BE49-F238E27FC236}">
                <a16:creationId xmlns:a16="http://schemas.microsoft.com/office/drawing/2014/main" id="{ED77D490-C17A-47FF-F6FB-ED2C630937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524171" y="6108023"/>
            <a:ext cx="566977" cy="56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2696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C669FE87-A7D2-9E9A-6ED1-2BA77D225469}"/>
              </a:ext>
            </a:extLst>
          </p:cNvPr>
          <p:cNvSpPr/>
          <p:nvPr/>
        </p:nvSpPr>
        <p:spPr>
          <a:xfrm>
            <a:off x="0" y="-5917"/>
            <a:ext cx="12192000" cy="914400"/>
          </a:xfrm>
          <a:prstGeom prst="rect">
            <a:avLst/>
          </a:prstGeom>
          <a:solidFill>
            <a:srgbClr val="2FB56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7F706A-39DB-DEF4-C0EB-92DC32288B45}"/>
              </a:ext>
            </a:extLst>
          </p:cNvPr>
          <p:cNvSpPr txBox="1"/>
          <p:nvPr/>
        </p:nvSpPr>
        <p:spPr>
          <a:xfrm>
            <a:off x="1611248" y="2219392"/>
            <a:ext cx="473875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800" dirty="0">
                <a:latin typeface="Montserrat" pitchFamily="2" charset="0"/>
              </a:rPr>
              <a:t>Несколько раз </a:t>
            </a:r>
            <a:br>
              <a:rPr lang="ru-RU" sz="2800" dirty="0">
                <a:latin typeface="Montserrat" pitchFamily="2" charset="0"/>
              </a:rPr>
            </a:br>
            <a:r>
              <a:rPr lang="ru-RU" sz="2800" dirty="0">
                <a:latin typeface="Montserrat" pitchFamily="2" charset="0"/>
              </a:rPr>
              <a:t>в год (52%)</a:t>
            </a:r>
          </a:p>
          <a:p>
            <a:pPr algn="l"/>
            <a:endParaRPr lang="ru-RU" sz="2800" dirty="0">
              <a:latin typeface="Montserrat" pitchFamily="2" charset="0"/>
            </a:endParaRPr>
          </a:p>
          <a:p>
            <a:pPr algn="l"/>
            <a:r>
              <a:rPr lang="ru-RU" sz="2800" dirty="0">
                <a:latin typeface="Montserrat" pitchFamily="2" charset="0"/>
              </a:rPr>
              <a:t>Я не в курсе (22</a:t>
            </a:r>
            <a:r>
              <a:rPr lang="ru-RU" sz="2800" dirty="0">
                <a:latin typeface="Montserrat" pitchFamily="2" charset="0"/>
                <a:sym typeface="Wingdings" pitchFamily="2" charset="2"/>
              </a:rPr>
              <a:t>%)</a:t>
            </a:r>
          </a:p>
          <a:p>
            <a:pPr algn="l"/>
            <a:endParaRPr lang="ru-RU" sz="2800" dirty="0">
              <a:latin typeface="Montserrat" pitchFamily="2" charset="0"/>
              <a:sym typeface="Wingdings" pitchFamily="2" charset="2"/>
            </a:endParaRPr>
          </a:p>
          <a:p>
            <a:pPr algn="l"/>
            <a:r>
              <a:rPr lang="ru-RU" sz="2800" dirty="0">
                <a:latin typeface="Montserrat" pitchFamily="2" charset="0"/>
              </a:rPr>
              <a:t>Ежемесячно (17%)</a:t>
            </a:r>
          </a:p>
        </p:txBody>
      </p:sp>
      <p:pic>
        <p:nvPicPr>
          <p:cNvPr id="28" name="Рисунок 27" descr="Флажок со сплошной заливкой">
            <a:extLst>
              <a:ext uri="{FF2B5EF4-FFF2-40B4-BE49-F238E27FC236}">
                <a16:creationId xmlns:a16="http://schemas.microsoft.com/office/drawing/2014/main" id="{7D0CA6F7-8179-3C9F-B177-AC46B5AC0C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69900" y="2262068"/>
            <a:ext cx="717660" cy="717660"/>
          </a:xfrm>
          <a:prstGeom prst="rect">
            <a:avLst/>
          </a:prstGeom>
        </p:spPr>
      </p:pic>
      <p:pic>
        <p:nvPicPr>
          <p:cNvPr id="29" name="Рисунок 28" descr="Флажок со сплошной заливкой">
            <a:extLst>
              <a:ext uri="{FF2B5EF4-FFF2-40B4-BE49-F238E27FC236}">
                <a16:creationId xmlns:a16="http://schemas.microsoft.com/office/drawing/2014/main" id="{B8339987-15F8-4A4D-C690-D753DE196B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69900" y="3407792"/>
            <a:ext cx="717660" cy="717660"/>
          </a:xfrm>
          <a:prstGeom prst="rect">
            <a:avLst/>
          </a:prstGeom>
        </p:spPr>
      </p:pic>
      <p:pic>
        <p:nvPicPr>
          <p:cNvPr id="30" name="Рисунок 29" descr="Флажок со сплошной заливкой">
            <a:extLst>
              <a:ext uri="{FF2B5EF4-FFF2-40B4-BE49-F238E27FC236}">
                <a16:creationId xmlns:a16="http://schemas.microsoft.com/office/drawing/2014/main" id="{42C481F2-4EB5-E76B-D79B-44D7AC57CB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69900" y="4270958"/>
            <a:ext cx="717660" cy="7176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2AE696B-EECC-8706-91D2-3ECB60B55C7C}"/>
              </a:ext>
            </a:extLst>
          </p:cNvPr>
          <p:cNvSpPr txBox="1"/>
          <p:nvPr/>
        </p:nvSpPr>
        <p:spPr>
          <a:xfrm>
            <a:off x="7523150" y="2194810"/>
            <a:ext cx="452915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800" dirty="0">
                <a:latin typeface="Montserrat" pitchFamily="2" charset="0"/>
              </a:rPr>
              <a:t>Вообще </a:t>
            </a:r>
            <a:br>
              <a:rPr lang="ru-RU" sz="2800" dirty="0">
                <a:latin typeface="Montserrat" pitchFamily="2" charset="0"/>
              </a:rPr>
            </a:br>
            <a:r>
              <a:rPr lang="ru-RU" sz="2800" dirty="0">
                <a:latin typeface="Montserrat" pitchFamily="2" charset="0"/>
              </a:rPr>
              <a:t>не проходят (6%)</a:t>
            </a:r>
          </a:p>
          <a:p>
            <a:pPr algn="l"/>
            <a:endParaRPr lang="ru-RU" sz="2800" dirty="0">
              <a:latin typeface="Montserrat" pitchFamily="2" charset="0"/>
            </a:endParaRPr>
          </a:p>
          <a:p>
            <a:r>
              <a:rPr lang="ru-RU" sz="2800" dirty="0">
                <a:latin typeface="Montserrat" pitchFamily="2" charset="0"/>
              </a:rPr>
              <a:t>Иное (3</a:t>
            </a:r>
            <a:r>
              <a:rPr lang="ru-RU" sz="2800" dirty="0">
                <a:latin typeface="Montserrat" pitchFamily="2" charset="0"/>
                <a:sym typeface="Wingdings" pitchFamily="2" charset="2"/>
              </a:rPr>
              <a:t>%)</a:t>
            </a:r>
            <a:r>
              <a:rPr lang="ru-RU" sz="3200" dirty="0">
                <a:latin typeface="Montserrat" pitchFamily="2" charset="0"/>
              </a:rPr>
              <a:t>:</a:t>
            </a:r>
          </a:p>
          <a:p>
            <a:pPr algn="l"/>
            <a:endParaRPr lang="ru-RU" sz="2000" dirty="0">
              <a:latin typeface="Montserrat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dirty="0">
                <a:latin typeface="Montserrat" pitchFamily="2" charset="0"/>
              </a:rPr>
              <a:t>Раз или два в год проводятся общеуниверситетские мероприятия, на которые приглашаются компании</a:t>
            </a:r>
          </a:p>
        </p:txBody>
      </p:sp>
      <p:pic>
        <p:nvPicPr>
          <p:cNvPr id="5" name="Рисунок 4" descr="Флажок со сплошной заливкой">
            <a:extLst>
              <a:ext uri="{FF2B5EF4-FFF2-40B4-BE49-F238E27FC236}">
                <a16:creationId xmlns:a16="http://schemas.microsoft.com/office/drawing/2014/main" id="{85EE596C-AE35-800E-5C4A-24B549A35F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381802" y="2262068"/>
            <a:ext cx="717660" cy="717660"/>
          </a:xfrm>
          <a:prstGeom prst="rect">
            <a:avLst/>
          </a:prstGeom>
        </p:spPr>
      </p:pic>
      <p:pic>
        <p:nvPicPr>
          <p:cNvPr id="7" name="Рисунок 6" descr="Флажок со сплошной заливкой">
            <a:extLst>
              <a:ext uri="{FF2B5EF4-FFF2-40B4-BE49-F238E27FC236}">
                <a16:creationId xmlns:a16="http://schemas.microsoft.com/office/drawing/2014/main" id="{00D7DD8F-302B-68E4-CFE2-C362503D52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381802" y="3396906"/>
            <a:ext cx="717660" cy="717660"/>
          </a:xfrm>
          <a:prstGeom prst="rect">
            <a:avLst/>
          </a:prstGeom>
        </p:spPr>
      </p:pic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id="{3ADBE6FB-B918-5207-9474-4380565CD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9100" y="6394450"/>
            <a:ext cx="2743200" cy="365125"/>
          </a:xfrm>
        </p:spPr>
        <p:txBody>
          <a:bodyPr/>
          <a:lstStyle/>
          <a:p>
            <a:fld id="{164850FC-DAC2-0646-8F22-BAEF440FD715}" type="slidenum">
              <a:rPr lang="ru-RU" sz="1600" b="1" smtClean="0">
                <a:solidFill>
                  <a:schemeClr val="tx1"/>
                </a:solidFill>
                <a:latin typeface="Montserrat" pitchFamily="2" charset="0"/>
              </a:rPr>
              <a:t>16</a:t>
            </a:fld>
            <a:endParaRPr lang="ru-RU" sz="1600" b="1" dirty="0">
              <a:solidFill>
                <a:schemeClr val="tx1"/>
              </a:solidFill>
              <a:latin typeface="Montserrat" pitchFamily="2" charset="0"/>
            </a:endParaRP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F096ACBE-B751-1177-FACB-23AC2B931968}"/>
              </a:ext>
            </a:extLst>
          </p:cNvPr>
          <p:cNvSpPr txBox="1">
            <a:spLocks/>
          </p:cNvSpPr>
          <p:nvPr/>
        </p:nvSpPr>
        <p:spPr bwMode="auto">
          <a:xfrm>
            <a:off x="141514" y="1"/>
            <a:ext cx="12050485" cy="880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l"/>
            <a:r>
              <a:rPr lang="ru-RU" sz="2400" b="1" dirty="0">
                <a:solidFill>
                  <a:schemeClr val="bg1"/>
                </a:solidFill>
                <a:latin typeface="Montserrat" pitchFamily="2" charset="0"/>
              </a:rPr>
              <a:t>Как часто в вузе проходят мероприятия, </a:t>
            </a:r>
            <a:br>
              <a:rPr lang="ru-RU" sz="2400" b="1" dirty="0">
                <a:solidFill>
                  <a:schemeClr val="bg1"/>
                </a:solidFill>
                <a:latin typeface="Montserrat" pitchFamily="2" charset="0"/>
              </a:rPr>
            </a:br>
            <a:r>
              <a:rPr lang="ru-RU" sz="2400" b="1" dirty="0">
                <a:solidFill>
                  <a:schemeClr val="bg1"/>
                </a:solidFill>
                <a:latin typeface="Montserrat" pitchFamily="2" charset="0"/>
              </a:rPr>
              <a:t>организованные отраслевыми компаниями?</a:t>
            </a:r>
          </a:p>
        </p:txBody>
      </p:sp>
    </p:spTree>
    <p:extLst>
      <p:ext uri="{BB962C8B-B14F-4D97-AF65-F5344CB8AC3E}">
        <p14:creationId xmlns:p14="http://schemas.microsoft.com/office/powerpoint/2010/main" val="21603148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C8B174AA-24AD-7941-B640-69F3AE68442A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0065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311E7670-8E7A-8561-07DB-DE48FA921673}"/>
              </a:ext>
            </a:extLst>
          </p:cNvPr>
          <p:cNvCxnSpPr>
            <a:cxnSpLocks/>
          </p:cNvCxnSpPr>
          <p:nvPr/>
        </p:nvCxnSpPr>
        <p:spPr>
          <a:xfrm>
            <a:off x="6096000" y="0"/>
            <a:ext cx="0" cy="6858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id="{3ADBE6FB-B918-5207-9474-4380565CD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9100" y="6394450"/>
            <a:ext cx="2743200" cy="365125"/>
          </a:xfrm>
        </p:spPr>
        <p:txBody>
          <a:bodyPr/>
          <a:lstStyle/>
          <a:p>
            <a:fld id="{164850FC-DAC2-0646-8F22-BAEF440FD715}" type="slidenum">
              <a:rPr lang="ru-RU" sz="1600" b="1" smtClean="0">
                <a:solidFill>
                  <a:schemeClr val="tx1"/>
                </a:solidFill>
                <a:latin typeface="Montserrat" pitchFamily="2" charset="0"/>
              </a:rPr>
              <a:t>17</a:t>
            </a:fld>
            <a:endParaRPr lang="ru-RU" sz="1600" b="1" dirty="0">
              <a:solidFill>
                <a:schemeClr val="tx1"/>
              </a:solidFill>
              <a:latin typeface="Montserrat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BE9733-56B7-5E5A-88E4-CA7CB1D71DE8}"/>
              </a:ext>
            </a:extLst>
          </p:cNvPr>
          <p:cNvSpPr txBox="1"/>
          <p:nvPr/>
        </p:nvSpPr>
        <p:spPr>
          <a:xfrm>
            <a:off x="1611248" y="2872534"/>
            <a:ext cx="47387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800" dirty="0">
                <a:latin typeface="Montserrat" pitchFamily="2" charset="0"/>
              </a:rPr>
              <a:t>Да (67%)</a:t>
            </a:r>
          </a:p>
          <a:p>
            <a:pPr algn="l"/>
            <a:endParaRPr lang="ru-RU" sz="2800" dirty="0">
              <a:latin typeface="Montserrat" pitchFamily="2" charset="0"/>
            </a:endParaRPr>
          </a:p>
          <a:p>
            <a:pPr algn="l"/>
            <a:r>
              <a:rPr lang="ru-RU" sz="2800" dirty="0">
                <a:latin typeface="Montserrat" pitchFamily="2" charset="0"/>
              </a:rPr>
              <a:t>Нет (33%)</a:t>
            </a:r>
          </a:p>
        </p:txBody>
      </p:sp>
      <p:pic>
        <p:nvPicPr>
          <p:cNvPr id="7" name="Рисунок 6" descr="Флажок со сплошной заливкой">
            <a:extLst>
              <a:ext uri="{FF2B5EF4-FFF2-40B4-BE49-F238E27FC236}">
                <a16:creationId xmlns:a16="http://schemas.microsoft.com/office/drawing/2014/main" id="{1BD919E0-F603-EE74-8BB2-A9F29FD7A7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69900" y="2766013"/>
            <a:ext cx="717660" cy="717660"/>
          </a:xfrm>
          <a:prstGeom prst="rect">
            <a:avLst/>
          </a:prstGeom>
        </p:spPr>
      </p:pic>
      <p:pic>
        <p:nvPicPr>
          <p:cNvPr id="8" name="Рисунок 7" descr="Флажок со сплошной заливкой">
            <a:extLst>
              <a:ext uri="{FF2B5EF4-FFF2-40B4-BE49-F238E27FC236}">
                <a16:creationId xmlns:a16="http://schemas.microsoft.com/office/drawing/2014/main" id="{00E03414-9014-769C-5B8C-C547910766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69900" y="3632870"/>
            <a:ext cx="717660" cy="717660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81122CC2-1EAD-4647-B841-2B31880ED412}"/>
              </a:ext>
            </a:extLst>
          </p:cNvPr>
          <p:cNvSpPr/>
          <p:nvPr/>
        </p:nvSpPr>
        <p:spPr>
          <a:xfrm>
            <a:off x="459013" y="5329369"/>
            <a:ext cx="9338129" cy="1031509"/>
          </a:xfrm>
          <a:prstGeom prst="rect">
            <a:avLst/>
          </a:prstGeom>
          <a:solidFill>
            <a:schemeClr val="bg1"/>
          </a:solidFill>
          <a:ln w="38100">
            <a:solidFill>
              <a:srgbClr val="561F7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  <a:latin typeface="Montserrat" pitchFamily="2" charset="0"/>
              </a:rPr>
              <a:t>Некоторые компании на регулярной основе консультируют вузы по формированию новых учебных программ и имеют собственные базовые кафедры по программам </a:t>
            </a:r>
            <a:r>
              <a:rPr lang="ru-RU" dirty="0" err="1">
                <a:solidFill>
                  <a:schemeClr val="tx1"/>
                </a:solidFill>
                <a:latin typeface="Montserrat" pitchFamily="2" charset="0"/>
              </a:rPr>
              <a:t>бакавриата</a:t>
            </a:r>
            <a:r>
              <a:rPr lang="ru-RU" dirty="0">
                <a:solidFill>
                  <a:schemeClr val="tx1"/>
                </a:solidFill>
                <a:latin typeface="Montserrat" pitchFamily="2" charset="0"/>
              </a:rPr>
              <a:t>/специалитета/магистратуры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BE5A24-13D9-61BF-D529-DEEE481F462B}"/>
              </a:ext>
            </a:extLst>
          </p:cNvPr>
          <p:cNvSpPr txBox="1"/>
          <p:nvPr/>
        </p:nvSpPr>
        <p:spPr>
          <a:xfrm>
            <a:off x="7915036" y="2872534"/>
            <a:ext cx="47387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800" dirty="0">
                <a:latin typeface="Montserrat" pitchFamily="2" charset="0"/>
              </a:rPr>
              <a:t>Да (67%)</a:t>
            </a:r>
          </a:p>
          <a:p>
            <a:pPr algn="l"/>
            <a:endParaRPr lang="ru-RU" sz="2800" dirty="0">
              <a:latin typeface="Montserrat" pitchFamily="2" charset="0"/>
            </a:endParaRPr>
          </a:p>
          <a:p>
            <a:pPr algn="l"/>
            <a:r>
              <a:rPr lang="ru-RU" sz="2800" dirty="0">
                <a:latin typeface="Montserrat" pitchFamily="2" charset="0"/>
              </a:rPr>
              <a:t>Нет (33%)</a:t>
            </a:r>
          </a:p>
        </p:txBody>
      </p:sp>
      <p:pic>
        <p:nvPicPr>
          <p:cNvPr id="11" name="Рисунок 10" descr="Флажок со сплошной заливкой">
            <a:extLst>
              <a:ext uri="{FF2B5EF4-FFF2-40B4-BE49-F238E27FC236}">
                <a16:creationId xmlns:a16="http://schemas.microsoft.com/office/drawing/2014/main" id="{ED42D846-8EB8-88ED-13FE-960F83C485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773688" y="2766013"/>
            <a:ext cx="717660" cy="717660"/>
          </a:xfrm>
          <a:prstGeom prst="rect">
            <a:avLst/>
          </a:prstGeom>
        </p:spPr>
      </p:pic>
      <p:pic>
        <p:nvPicPr>
          <p:cNvPr id="13" name="Рисунок 12" descr="Флажок со сплошной заливкой">
            <a:extLst>
              <a:ext uri="{FF2B5EF4-FFF2-40B4-BE49-F238E27FC236}">
                <a16:creationId xmlns:a16="http://schemas.microsoft.com/office/drawing/2014/main" id="{99CB0185-B383-275E-BBD2-C55C9B56D1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773688" y="3632870"/>
            <a:ext cx="717660" cy="7176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A5FB5C3-11B1-B3DF-AD80-102F20F83F16}"/>
              </a:ext>
            </a:extLst>
          </p:cNvPr>
          <p:cNvSpPr txBox="1"/>
          <p:nvPr/>
        </p:nvSpPr>
        <p:spPr>
          <a:xfrm>
            <a:off x="6166756" y="120999"/>
            <a:ext cx="442579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Montserrat" pitchFamily="2" charset="0"/>
              </a:rPr>
              <a:t>Организована ли собственная кафедра компании в вузе?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035FCF-75A0-2530-45C2-9CF3A82AF102}"/>
              </a:ext>
            </a:extLst>
          </p:cNvPr>
          <p:cNvSpPr txBox="1"/>
          <p:nvPr/>
        </p:nvSpPr>
        <p:spPr>
          <a:xfrm>
            <a:off x="178819" y="121745"/>
            <a:ext cx="552486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Montserrat" pitchFamily="2" charset="0"/>
              </a:rPr>
              <a:t>Сотрудничает ли компания с вузами в формировании учебных программ?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2017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2E250118-61C9-AC03-F203-446170E97340}"/>
              </a:ext>
            </a:extLst>
          </p:cNvPr>
          <p:cNvCxnSpPr>
            <a:cxnSpLocks/>
          </p:cNvCxnSpPr>
          <p:nvPr/>
        </p:nvCxnSpPr>
        <p:spPr>
          <a:xfrm>
            <a:off x="6096000" y="0"/>
            <a:ext cx="0" cy="6858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C669FE87-A7D2-9E9A-6ED1-2BA77D225469}"/>
              </a:ext>
            </a:extLst>
          </p:cNvPr>
          <p:cNvSpPr/>
          <p:nvPr/>
        </p:nvSpPr>
        <p:spPr>
          <a:xfrm>
            <a:off x="6096000" y="-5917"/>
            <a:ext cx="6096000" cy="914400"/>
          </a:xfrm>
          <a:prstGeom prst="rect">
            <a:avLst/>
          </a:prstGeom>
          <a:solidFill>
            <a:srgbClr val="2FB56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C8B174AA-24AD-7941-B640-69F3AE68442A}"/>
              </a:ext>
            </a:extLst>
          </p:cNvPr>
          <p:cNvSpPr/>
          <p:nvPr/>
        </p:nvSpPr>
        <p:spPr>
          <a:xfrm>
            <a:off x="0" y="0"/>
            <a:ext cx="6096000" cy="914400"/>
          </a:xfrm>
          <a:prstGeom prst="rect">
            <a:avLst/>
          </a:prstGeom>
          <a:solidFill>
            <a:srgbClr val="0065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493825-752B-BCD1-21A3-832CD7D97F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514" y="0"/>
            <a:ext cx="12050485" cy="920317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chemeClr val="bg1"/>
                </a:solidFill>
                <a:latin typeface="Montserrat" pitchFamily="2" charset="0"/>
              </a:rPr>
              <a:t>Существует ли взаимодействие студентов и компаний </a:t>
            </a:r>
            <a:br>
              <a:rPr lang="ru-RU" sz="2400" b="1" dirty="0">
                <a:solidFill>
                  <a:schemeClr val="bg1"/>
                </a:solidFill>
                <a:latin typeface="Montserrat" pitchFamily="2" charset="0"/>
              </a:rPr>
            </a:br>
            <a:r>
              <a:rPr lang="ru-RU" sz="2400" b="1" dirty="0">
                <a:solidFill>
                  <a:schemeClr val="bg1"/>
                </a:solidFill>
                <a:latin typeface="Montserrat" pitchFamily="2" charset="0"/>
              </a:rPr>
              <a:t>с центрами карьеры в вузах, эффективно ли оно?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7F706A-39DB-DEF4-C0EB-92DC32288B45}"/>
              </a:ext>
            </a:extLst>
          </p:cNvPr>
          <p:cNvSpPr txBox="1"/>
          <p:nvPr/>
        </p:nvSpPr>
        <p:spPr>
          <a:xfrm>
            <a:off x="1611248" y="1863422"/>
            <a:ext cx="473875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800" dirty="0">
                <a:latin typeface="Montserrat" pitchFamily="2" charset="0"/>
              </a:rPr>
              <a:t>Да (67%)</a:t>
            </a:r>
          </a:p>
          <a:p>
            <a:pPr algn="l"/>
            <a:endParaRPr lang="ru-RU" sz="2800" dirty="0">
              <a:latin typeface="Montserrat" pitchFamily="2" charset="0"/>
            </a:endParaRPr>
          </a:p>
          <a:p>
            <a:pPr algn="l"/>
            <a:r>
              <a:rPr lang="ru-RU" sz="2800" dirty="0">
                <a:latin typeface="Montserrat" pitchFamily="2" charset="0"/>
              </a:rPr>
              <a:t>Начинают </a:t>
            </a:r>
            <a:br>
              <a:rPr lang="ru-RU" sz="2800" dirty="0">
                <a:latin typeface="Montserrat" pitchFamily="2" charset="0"/>
              </a:rPr>
            </a:br>
            <a:r>
              <a:rPr lang="ru-RU" sz="2800" dirty="0">
                <a:latin typeface="Montserrat" pitchFamily="2" charset="0"/>
              </a:rPr>
              <a:t>сотрудничество (17%)</a:t>
            </a:r>
          </a:p>
          <a:p>
            <a:pPr algn="l"/>
            <a:endParaRPr lang="ru-RU" sz="2800" dirty="0">
              <a:latin typeface="Montserrat" pitchFamily="2" charset="0"/>
            </a:endParaRPr>
          </a:p>
          <a:p>
            <a:pPr algn="l"/>
            <a:r>
              <a:rPr lang="ru-RU" sz="2800" dirty="0">
                <a:latin typeface="Montserrat" pitchFamily="2" charset="0"/>
              </a:rPr>
              <a:t>Нет (17%)</a:t>
            </a:r>
          </a:p>
        </p:txBody>
      </p:sp>
      <p:pic>
        <p:nvPicPr>
          <p:cNvPr id="28" name="Рисунок 27" descr="Флажок со сплошной заливкой">
            <a:extLst>
              <a:ext uri="{FF2B5EF4-FFF2-40B4-BE49-F238E27FC236}">
                <a16:creationId xmlns:a16="http://schemas.microsoft.com/office/drawing/2014/main" id="{7D0CA6F7-8179-3C9F-B177-AC46B5AC0C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69900" y="1756901"/>
            <a:ext cx="717660" cy="717660"/>
          </a:xfrm>
          <a:prstGeom prst="rect">
            <a:avLst/>
          </a:prstGeom>
        </p:spPr>
      </p:pic>
      <p:pic>
        <p:nvPicPr>
          <p:cNvPr id="29" name="Рисунок 28" descr="Флажок со сплошной заливкой">
            <a:extLst>
              <a:ext uri="{FF2B5EF4-FFF2-40B4-BE49-F238E27FC236}">
                <a16:creationId xmlns:a16="http://schemas.microsoft.com/office/drawing/2014/main" id="{B8339987-15F8-4A4D-C690-D753DE196B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69900" y="2843420"/>
            <a:ext cx="717660" cy="717660"/>
          </a:xfrm>
          <a:prstGeom prst="rect">
            <a:avLst/>
          </a:prstGeom>
        </p:spPr>
      </p:pic>
      <p:pic>
        <p:nvPicPr>
          <p:cNvPr id="30" name="Рисунок 29" descr="Флажок со сплошной заливкой">
            <a:extLst>
              <a:ext uri="{FF2B5EF4-FFF2-40B4-BE49-F238E27FC236}">
                <a16:creationId xmlns:a16="http://schemas.microsoft.com/office/drawing/2014/main" id="{42C481F2-4EB5-E76B-D79B-44D7AC57CB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69900" y="3942067"/>
            <a:ext cx="717660" cy="7176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2AE696B-EECC-8706-91D2-3ECB60B55C7C}"/>
              </a:ext>
            </a:extLst>
          </p:cNvPr>
          <p:cNvSpPr txBox="1"/>
          <p:nvPr/>
        </p:nvSpPr>
        <p:spPr>
          <a:xfrm>
            <a:off x="7915036" y="2229413"/>
            <a:ext cx="473875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800" dirty="0">
                <a:latin typeface="Montserrat" pitchFamily="2" charset="0"/>
              </a:rPr>
              <a:t>Да (54%)</a:t>
            </a:r>
          </a:p>
          <a:p>
            <a:pPr algn="l"/>
            <a:endParaRPr lang="ru-RU" sz="2800" dirty="0">
              <a:latin typeface="Montserrat" pitchFamily="2" charset="0"/>
            </a:endParaRPr>
          </a:p>
          <a:p>
            <a:pPr algn="l"/>
            <a:r>
              <a:rPr lang="ru-RU" sz="2800" dirty="0">
                <a:latin typeface="Montserrat" pitchFamily="2" charset="0"/>
              </a:rPr>
              <a:t>Не знаю (41%)</a:t>
            </a:r>
          </a:p>
          <a:p>
            <a:pPr algn="l"/>
            <a:endParaRPr lang="ru-RU" sz="2800" dirty="0">
              <a:latin typeface="Montserrat" pitchFamily="2" charset="0"/>
            </a:endParaRPr>
          </a:p>
          <a:p>
            <a:pPr algn="l"/>
            <a:r>
              <a:rPr lang="ru-RU" sz="2800" dirty="0">
                <a:latin typeface="Montserrat" pitchFamily="2" charset="0"/>
              </a:rPr>
              <a:t>Нет (5%)</a:t>
            </a:r>
          </a:p>
        </p:txBody>
      </p:sp>
      <p:pic>
        <p:nvPicPr>
          <p:cNvPr id="5" name="Рисунок 4" descr="Флажок со сплошной заливкой">
            <a:extLst>
              <a:ext uri="{FF2B5EF4-FFF2-40B4-BE49-F238E27FC236}">
                <a16:creationId xmlns:a16="http://schemas.microsoft.com/office/drawing/2014/main" id="{85EE596C-AE35-800E-5C4A-24B549A35F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773688" y="2127111"/>
            <a:ext cx="717660" cy="717660"/>
          </a:xfrm>
          <a:prstGeom prst="rect">
            <a:avLst/>
          </a:prstGeom>
        </p:spPr>
      </p:pic>
      <p:pic>
        <p:nvPicPr>
          <p:cNvPr id="7" name="Рисунок 6" descr="Флажок со сплошной заливкой">
            <a:extLst>
              <a:ext uri="{FF2B5EF4-FFF2-40B4-BE49-F238E27FC236}">
                <a16:creationId xmlns:a16="http://schemas.microsoft.com/office/drawing/2014/main" id="{00D7DD8F-302B-68E4-CFE2-C362503D52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773688" y="2993968"/>
            <a:ext cx="717660" cy="717660"/>
          </a:xfrm>
          <a:prstGeom prst="rect">
            <a:avLst/>
          </a:prstGeom>
        </p:spPr>
      </p:pic>
      <p:pic>
        <p:nvPicPr>
          <p:cNvPr id="8" name="Рисунок 7" descr="Флажок со сплошной заливкой">
            <a:extLst>
              <a:ext uri="{FF2B5EF4-FFF2-40B4-BE49-F238E27FC236}">
                <a16:creationId xmlns:a16="http://schemas.microsoft.com/office/drawing/2014/main" id="{49976DF2-A72E-22C1-A977-5A54C3C32D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773688" y="3806227"/>
            <a:ext cx="717660" cy="717660"/>
          </a:xfrm>
          <a:prstGeom prst="rect">
            <a:avLst/>
          </a:prstGeom>
        </p:spPr>
      </p:pic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id="{3ADBE6FB-B918-5207-9474-4380565CD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9100" y="6394450"/>
            <a:ext cx="2743200" cy="365125"/>
          </a:xfrm>
        </p:spPr>
        <p:txBody>
          <a:bodyPr/>
          <a:lstStyle/>
          <a:p>
            <a:fld id="{164850FC-DAC2-0646-8F22-BAEF440FD715}" type="slidenum">
              <a:rPr lang="ru-RU" sz="1600" b="1" smtClean="0">
                <a:solidFill>
                  <a:schemeClr val="tx1"/>
                </a:solidFill>
                <a:latin typeface="Montserrat" pitchFamily="2" charset="0"/>
              </a:rPr>
              <a:t>18</a:t>
            </a:fld>
            <a:endParaRPr lang="ru-RU" sz="1600" b="1" dirty="0">
              <a:solidFill>
                <a:schemeClr val="tx1"/>
              </a:solidFill>
              <a:latin typeface="Montserrat" pitchFamily="2" charset="0"/>
            </a:endParaRP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2251219B-9A7F-F4EF-39B3-99B1EAA9DB59}"/>
              </a:ext>
            </a:extLst>
          </p:cNvPr>
          <p:cNvGrpSpPr/>
          <p:nvPr/>
        </p:nvGrpSpPr>
        <p:grpSpPr>
          <a:xfrm>
            <a:off x="469900" y="5349944"/>
            <a:ext cx="3520342" cy="1016334"/>
            <a:chOff x="371530" y="2781673"/>
            <a:chExt cx="3197169" cy="923034"/>
          </a:xfrm>
        </p:grpSpPr>
        <p:pic>
          <p:nvPicPr>
            <p:cNvPr id="11" name="Рисунок 10" descr="Значок &quot;Создать&quot; со сплошной заливкой">
              <a:extLst>
                <a:ext uri="{FF2B5EF4-FFF2-40B4-BE49-F238E27FC236}">
                  <a16:creationId xmlns:a16="http://schemas.microsoft.com/office/drawing/2014/main" id="{C376296C-BD42-0912-7DED-A43AB11086C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371530" y="2781673"/>
              <a:ext cx="914400" cy="914400"/>
            </a:xfrm>
            <a:prstGeom prst="rect">
              <a:avLst/>
            </a:prstGeom>
          </p:spPr>
        </p:pic>
        <p:pic>
          <p:nvPicPr>
            <p:cNvPr id="12" name="Рисунок 11" descr="Значок &quot;Создать&quot; со сплошной заливкой">
              <a:extLst>
                <a:ext uri="{FF2B5EF4-FFF2-40B4-BE49-F238E27FC236}">
                  <a16:creationId xmlns:a16="http://schemas.microsoft.com/office/drawing/2014/main" id="{404D9493-1A76-42AB-6EC0-C8208BD7083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1285930" y="2781673"/>
              <a:ext cx="914400" cy="914400"/>
            </a:xfrm>
            <a:prstGeom prst="rect">
              <a:avLst/>
            </a:prstGeom>
          </p:spPr>
        </p:pic>
        <p:pic>
          <p:nvPicPr>
            <p:cNvPr id="13" name="Рисунок 12" descr="Значок &quot;Создать&quot; со сплошной заливкой">
              <a:extLst>
                <a:ext uri="{FF2B5EF4-FFF2-40B4-BE49-F238E27FC236}">
                  <a16:creationId xmlns:a16="http://schemas.microsoft.com/office/drawing/2014/main" id="{A3245FC3-9EC5-00A0-61FE-D6AFE0725D1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2200330" y="2786160"/>
              <a:ext cx="914400" cy="914400"/>
            </a:xfrm>
            <a:prstGeom prst="rect">
              <a:avLst/>
            </a:prstGeom>
          </p:spPr>
        </p:pic>
        <p:pic>
          <p:nvPicPr>
            <p:cNvPr id="15" name="Рисунок 14" descr="Значок &quot;Создать&quot; со сплошной заливкой">
              <a:extLst>
                <a:ext uri="{FF2B5EF4-FFF2-40B4-BE49-F238E27FC236}">
                  <a16:creationId xmlns:a16="http://schemas.microsoft.com/office/drawing/2014/main" id="{8E5A3D58-0DA8-91C3-8E1F-6E06437A11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 r="50353"/>
            <a:stretch/>
          </p:blipFill>
          <p:spPr>
            <a:xfrm>
              <a:off x="3114729" y="2790307"/>
              <a:ext cx="453970" cy="914400"/>
            </a:xfrm>
            <a:prstGeom prst="rect">
              <a:avLst/>
            </a:prstGeom>
          </p:spPr>
        </p:pic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ECE5BC7F-7E0C-1B37-E42E-DFC2E26F587C}"/>
              </a:ext>
            </a:extLst>
          </p:cNvPr>
          <p:cNvGrpSpPr/>
          <p:nvPr/>
        </p:nvGrpSpPr>
        <p:grpSpPr>
          <a:xfrm>
            <a:off x="6773688" y="5349944"/>
            <a:ext cx="3337873" cy="1016334"/>
            <a:chOff x="371530" y="2781673"/>
            <a:chExt cx="3031451" cy="923034"/>
          </a:xfrm>
          <a:solidFill>
            <a:srgbClr val="0065A7"/>
          </a:solidFill>
        </p:grpSpPr>
        <p:pic>
          <p:nvPicPr>
            <p:cNvPr id="17" name="Рисунок 16" descr="Значок &quot;Создать&quot; со сплошной заливкой">
              <a:extLst>
                <a:ext uri="{FF2B5EF4-FFF2-40B4-BE49-F238E27FC236}">
                  <a16:creationId xmlns:a16="http://schemas.microsoft.com/office/drawing/2014/main" id="{27807D81-6324-73E1-6085-322D7D16A49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371530" y="2781673"/>
              <a:ext cx="914400" cy="914400"/>
            </a:xfrm>
            <a:prstGeom prst="rect">
              <a:avLst/>
            </a:prstGeom>
          </p:spPr>
        </p:pic>
        <p:pic>
          <p:nvPicPr>
            <p:cNvPr id="18" name="Рисунок 17" descr="Значок &quot;Создать&quot; со сплошной заливкой">
              <a:extLst>
                <a:ext uri="{FF2B5EF4-FFF2-40B4-BE49-F238E27FC236}">
                  <a16:creationId xmlns:a16="http://schemas.microsoft.com/office/drawing/2014/main" id="{29FAAEA3-87EB-CDBC-F11D-C2669B6B296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1285930" y="2781673"/>
              <a:ext cx="914400" cy="914400"/>
            </a:xfrm>
            <a:prstGeom prst="rect">
              <a:avLst/>
            </a:prstGeom>
          </p:spPr>
        </p:pic>
        <p:pic>
          <p:nvPicPr>
            <p:cNvPr id="19" name="Рисунок 18" descr="Значок &quot;Создать&quot; со сплошной заливкой">
              <a:extLst>
                <a:ext uri="{FF2B5EF4-FFF2-40B4-BE49-F238E27FC236}">
                  <a16:creationId xmlns:a16="http://schemas.microsoft.com/office/drawing/2014/main" id="{DCF2AB31-C9C6-A8E7-C4EF-B65A4F872F3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2200330" y="2786160"/>
              <a:ext cx="914400" cy="914400"/>
            </a:xfrm>
            <a:prstGeom prst="rect">
              <a:avLst/>
            </a:prstGeom>
          </p:spPr>
        </p:pic>
        <p:pic>
          <p:nvPicPr>
            <p:cNvPr id="20" name="Рисунок 19" descr="Значок &quot;Создать&quot; со сплошной заливкой">
              <a:extLst>
                <a:ext uri="{FF2B5EF4-FFF2-40B4-BE49-F238E27FC236}">
                  <a16:creationId xmlns:a16="http://schemas.microsoft.com/office/drawing/2014/main" id="{FC5B2707-F8D3-3942-F602-DCFB7F3984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 r="68476"/>
            <a:stretch/>
          </p:blipFill>
          <p:spPr>
            <a:xfrm>
              <a:off x="3114729" y="2790307"/>
              <a:ext cx="288252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20704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2E250118-61C9-AC03-F203-446170E97340}"/>
              </a:ext>
            </a:extLst>
          </p:cNvPr>
          <p:cNvCxnSpPr>
            <a:cxnSpLocks/>
          </p:cNvCxnSpPr>
          <p:nvPr/>
        </p:nvCxnSpPr>
        <p:spPr>
          <a:xfrm>
            <a:off x="6096000" y="0"/>
            <a:ext cx="0" cy="6858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C669FE87-A7D2-9E9A-6ED1-2BA77D225469}"/>
              </a:ext>
            </a:extLst>
          </p:cNvPr>
          <p:cNvSpPr/>
          <p:nvPr/>
        </p:nvSpPr>
        <p:spPr>
          <a:xfrm>
            <a:off x="6096000" y="-5917"/>
            <a:ext cx="6096000" cy="914400"/>
          </a:xfrm>
          <a:prstGeom prst="rect">
            <a:avLst/>
          </a:prstGeom>
          <a:solidFill>
            <a:srgbClr val="2FB56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C8B174AA-24AD-7941-B640-69F3AE68442A}"/>
              </a:ext>
            </a:extLst>
          </p:cNvPr>
          <p:cNvSpPr/>
          <p:nvPr/>
        </p:nvSpPr>
        <p:spPr>
          <a:xfrm>
            <a:off x="0" y="0"/>
            <a:ext cx="6096000" cy="914400"/>
          </a:xfrm>
          <a:prstGeom prst="rect">
            <a:avLst/>
          </a:prstGeom>
          <a:solidFill>
            <a:srgbClr val="0065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7F706A-39DB-DEF4-C0EB-92DC32288B45}"/>
              </a:ext>
            </a:extLst>
          </p:cNvPr>
          <p:cNvSpPr txBox="1"/>
          <p:nvPr/>
        </p:nvSpPr>
        <p:spPr>
          <a:xfrm>
            <a:off x="1611248" y="2959619"/>
            <a:ext cx="47387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800" dirty="0">
                <a:latin typeface="Montserrat" pitchFamily="2" charset="0"/>
              </a:rPr>
              <a:t>Да (100%)</a:t>
            </a:r>
          </a:p>
          <a:p>
            <a:pPr algn="l"/>
            <a:endParaRPr lang="ru-RU" sz="2800" dirty="0">
              <a:latin typeface="Montserrat" pitchFamily="2" charset="0"/>
            </a:endParaRPr>
          </a:p>
          <a:p>
            <a:pPr algn="l"/>
            <a:r>
              <a:rPr lang="ru-RU" sz="2800" dirty="0">
                <a:latin typeface="Montserrat" pitchFamily="2" charset="0"/>
              </a:rPr>
              <a:t>Нет (0%)</a:t>
            </a:r>
          </a:p>
        </p:txBody>
      </p:sp>
      <p:pic>
        <p:nvPicPr>
          <p:cNvPr id="28" name="Рисунок 27" descr="Флажок со сплошной заливкой">
            <a:extLst>
              <a:ext uri="{FF2B5EF4-FFF2-40B4-BE49-F238E27FC236}">
                <a16:creationId xmlns:a16="http://schemas.microsoft.com/office/drawing/2014/main" id="{7D0CA6F7-8179-3C9F-B177-AC46B5AC0C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69900" y="2853098"/>
            <a:ext cx="717660" cy="717660"/>
          </a:xfrm>
          <a:prstGeom prst="rect">
            <a:avLst/>
          </a:prstGeom>
        </p:spPr>
      </p:pic>
      <p:pic>
        <p:nvPicPr>
          <p:cNvPr id="29" name="Рисунок 28" descr="Флажок со сплошной заливкой">
            <a:extLst>
              <a:ext uri="{FF2B5EF4-FFF2-40B4-BE49-F238E27FC236}">
                <a16:creationId xmlns:a16="http://schemas.microsoft.com/office/drawing/2014/main" id="{B8339987-15F8-4A4D-C690-D753DE196B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69900" y="3719955"/>
            <a:ext cx="717660" cy="717660"/>
          </a:xfrm>
          <a:prstGeom prst="rect">
            <a:avLst/>
          </a:prstGeom>
        </p:spPr>
      </p:pic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id="{3ADBE6FB-B918-5207-9474-4380565CD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9100" y="6394450"/>
            <a:ext cx="2743200" cy="365125"/>
          </a:xfrm>
        </p:spPr>
        <p:txBody>
          <a:bodyPr/>
          <a:lstStyle/>
          <a:p>
            <a:fld id="{164850FC-DAC2-0646-8F22-BAEF440FD715}" type="slidenum">
              <a:rPr lang="ru-RU" sz="1600" b="1" smtClean="0">
                <a:solidFill>
                  <a:schemeClr val="tx1"/>
                </a:solidFill>
                <a:latin typeface="Montserrat" pitchFamily="2" charset="0"/>
              </a:rPr>
              <a:t>19</a:t>
            </a:fld>
            <a:endParaRPr lang="ru-RU" sz="1600" b="1" dirty="0">
              <a:solidFill>
                <a:schemeClr val="tx1"/>
              </a:solidFill>
              <a:latin typeface="Montserrat" pitchFamily="2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43C8F793-4430-AC97-B1E8-AF7CC0E688E4}"/>
              </a:ext>
            </a:extLst>
          </p:cNvPr>
          <p:cNvSpPr/>
          <p:nvPr/>
        </p:nvSpPr>
        <p:spPr>
          <a:xfrm>
            <a:off x="459014" y="5642068"/>
            <a:ext cx="6716486" cy="718810"/>
          </a:xfrm>
          <a:prstGeom prst="rect">
            <a:avLst/>
          </a:prstGeom>
          <a:solidFill>
            <a:schemeClr val="bg1"/>
          </a:solidFill>
          <a:ln w="38100">
            <a:solidFill>
              <a:srgbClr val="561F7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  <a:latin typeface="Montserrat" pitchFamily="2" charset="0"/>
              </a:rPr>
              <a:t>Часть компаний-респондентов оплачивают практику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55CE3A6A-8127-598F-5ED9-D2AFF7C06574}"/>
              </a:ext>
            </a:extLst>
          </p:cNvPr>
          <p:cNvSpPr txBox="1">
            <a:spLocks/>
          </p:cNvSpPr>
          <p:nvPr/>
        </p:nvSpPr>
        <p:spPr bwMode="auto">
          <a:xfrm>
            <a:off x="141514" y="1"/>
            <a:ext cx="1205048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l"/>
            <a:r>
              <a:rPr lang="ru-RU" sz="2400" b="1" dirty="0">
                <a:solidFill>
                  <a:schemeClr val="bg1"/>
                </a:solidFill>
                <a:latin typeface="Montserrat" pitchFamily="2" charset="0"/>
              </a:rPr>
              <a:t>Проходят ли студенты производственную практику?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A877DD0-2E42-1C0A-1190-CF8245931C87}"/>
              </a:ext>
            </a:extLst>
          </p:cNvPr>
          <p:cNvSpPr txBox="1"/>
          <p:nvPr/>
        </p:nvSpPr>
        <p:spPr>
          <a:xfrm>
            <a:off x="7826991" y="2953677"/>
            <a:ext cx="47387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800" dirty="0">
                <a:latin typeface="Montserrat" pitchFamily="2" charset="0"/>
              </a:rPr>
              <a:t>Да (72%)</a:t>
            </a:r>
          </a:p>
          <a:p>
            <a:pPr algn="l"/>
            <a:endParaRPr lang="ru-RU" sz="2800" dirty="0">
              <a:latin typeface="Montserrat" pitchFamily="2" charset="0"/>
            </a:endParaRPr>
          </a:p>
          <a:p>
            <a:pPr algn="l"/>
            <a:r>
              <a:rPr lang="ru-RU" sz="2800" dirty="0">
                <a:latin typeface="Montserrat" pitchFamily="2" charset="0"/>
              </a:rPr>
              <a:t>Нет (28%)</a:t>
            </a:r>
          </a:p>
        </p:txBody>
      </p:sp>
      <p:pic>
        <p:nvPicPr>
          <p:cNvPr id="13" name="Рисунок 12" descr="Флажок со сплошной заливкой">
            <a:extLst>
              <a:ext uri="{FF2B5EF4-FFF2-40B4-BE49-F238E27FC236}">
                <a16:creationId xmlns:a16="http://schemas.microsoft.com/office/drawing/2014/main" id="{397C5DB5-6B75-B6BE-284A-A05E274CE2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685643" y="2847156"/>
            <a:ext cx="717660" cy="717660"/>
          </a:xfrm>
          <a:prstGeom prst="rect">
            <a:avLst/>
          </a:prstGeom>
        </p:spPr>
      </p:pic>
      <p:pic>
        <p:nvPicPr>
          <p:cNvPr id="14" name="Рисунок 13" descr="Флажок со сплошной заливкой">
            <a:extLst>
              <a:ext uri="{FF2B5EF4-FFF2-40B4-BE49-F238E27FC236}">
                <a16:creationId xmlns:a16="http://schemas.microsoft.com/office/drawing/2014/main" id="{E5278AF9-0496-C76B-170B-D9EDD5887F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685643" y="3714013"/>
            <a:ext cx="717660" cy="717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82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снимок экрана, Графика, Красочность, графический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468CDF75-1390-AC8A-7360-AD4A055AA9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09" t="40839"/>
          <a:stretch/>
        </p:blipFill>
        <p:spPr>
          <a:xfrm>
            <a:off x="6145892" y="2800754"/>
            <a:ext cx="6046107" cy="4057246"/>
          </a:xfrm>
          <a:prstGeom prst="rect">
            <a:avLst/>
          </a:prstGeom>
        </p:spPr>
      </p:pic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BBD1CB12-B996-A68B-9F82-08056D13F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9100" y="6394450"/>
            <a:ext cx="2743200" cy="365125"/>
          </a:xfrm>
        </p:spPr>
        <p:txBody>
          <a:bodyPr/>
          <a:lstStyle/>
          <a:p>
            <a:fld id="{164850FC-DAC2-0646-8F22-BAEF440FD715}" type="slidenum">
              <a:rPr lang="ru-RU" sz="1600" b="1" smtClean="0">
                <a:solidFill>
                  <a:schemeClr val="bg1"/>
                </a:solidFill>
                <a:latin typeface="Montserrat" pitchFamily="2" charset="0"/>
              </a:rPr>
              <a:t>2</a:t>
            </a:fld>
            <a:endParaRPr lang="ru-RU" sz="1600" b="1" dirty="0">
              <a:solidFill>
                <a:schemeClr val="bg1"/>
              </a:solidFill>
              <a:latin typeface="Montserrat" pitchFamily="2" charset="0"/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DC78E225-0F43-844C-04B8-50523D95F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2014" y="2953657"/>
            <a:ext cx="12050485" cy="772886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>
                <a:solidFill>
                  <a:srgbClr val="561F79"/>
                </a:solidFill>
                <a:latin typeface="Montserrat" pitchFamily="2" charset="0"/>
              </a:rPr>
              <a:t>Условные обозначения презентации: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A7182DD8-B760-3794-55DB-E761F9C5CBB0}"/>
              </a:ext>
            </a:extLst>
          </p:cNvPr>
          <p:cNvSpPr txBox="1">
            <a:spLocks/>
          </p:cNvSpPr>
          <p:nvPr/>
        </p:nvSpPr>
        <p:spPr>
          <a:xfrm>
            <a:off x="332014" y="9525"/>
            <a:ext cx="12192000" cy="91576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dirty="0">
                <a:solidFill>
                  <a:srgbClr val="561F79"/>
                </a:solidFill>
                <a:latin typeface="Montserrat" pitchFamily="2" charset="0"/>
              </a:rPr>
              <a:t>Исходными данными для формирования статистики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821F69-C709-A2FB-A1F9-390878BB72E1}"/>
              </a:ext>
            </a:extLst>
          </p:cNvPr>
          <p:cNvSpPr txBox="1"/>
          <p:nvPr/>
        </p:nvSpPr>
        <p:spPr>
          <a:xfrm>
            <a:off x="332014" y="867401"/>
            <a:ext cx="106657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400" dirty="0">
                <a:latin typeface="Montserrat" pitchFamily="2" charset="0"/>
              </a:rPr>
              <a:t>послужил опрос и анализ ответов руководителей </a:t>
            </a:r>
            <a:r>
              <a:rPr lang="en-US" sz="2400" dirty="0">
                <a:latin typeface="Montserrat" pitchFamily="2" charset="0"/>
              </a:rPr>
              <a:t>6</a:t>
            </a:r>
            <a:r>
              <a:rPr lang="ru-RU" sz="2400" dirty="0">
                <a:latin typeface="Montserrat" pitchFamily="2" charset="0"/>
              </a:rPr>
              <a:t> отраслевых компаний России – АО «Системный оператор Единой энергетической системы», ПАО «РусГидро», ООО «Распадская угольная компания», ПАО «</a:t>
            </a:r>
            <a:r>
              <a:rPr lang="ru-RU" sz="2400" dirty="0" err="1">
                <a:latin typeface="Montserrat" pitchFamily="2" charset="0"/>
              </a:rPr>
              <a:t>Россети</a:t>
            </a:r>
            <a:r>
              <a:rPr lang="ru-RU" sz="2400" dirty="0">
                <a:latin typeface="Montserrat" pitchFamily="2" charset="0"/>
              </a:rPr>
              <a:t>», ПАО «Якутская топливно-энергетическая компания», ПАО «Т Плюс», а также 100 студентов вузов России.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8406057-2EA5-BAF8-61B9-BFBE3F60A95E}"/>
              </a:ext>
            </a:extLst>
          </p:cNvPr>
          <p:cNvSpPr/>
          <p:nvPr/>
        </p:nvSpPr>
        <p:spPr>
          <a:xfrm>
            <a:off x="459014" y="3838352"/>
            <a:ext cx="4392386" cy="718810"/>
          </a:xfrm>
          <a:prstGeom prst="rect">
            <a:avLst/>
          </a:prstGeom>
          <a:solidFill>
            <a:srgbClr val="0065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71979639-E755-5490-7B7C-5F1691DDC95E}"/>
              </a:ext>
            </a:extLst>
          </p:cNvPr>
          <p:cNvSpPr/>
          <p:nvPr/>
        </p:nvSpPr>
        <p:spPr>
          <a:xfrm>
            <a:off x="459014" y="4738061"/>
            <a:ext cx="5686879" cy="718810"/>
          </a:xfrm>
          <a:prstGeom prst="rect">
            <a:avLst/>
          </a:prstGeom>
          <a:solidFill>
            <a:srgbClr val="2FB56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4F22BBC-0564-2B92-E67A-EDD80F97859D}"/>
              </a:ext>
            </a:extLst>
          </p:cNvPr>
          <p:cNvSpPr txBox="1"/>
          <p:nvPr/>
        </p:nvSpPr>
        <p:spPr>
          <a:xfrm>
            <a:off x="459014" y="3968373"/>
            <a:ext cx="43923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Montserrat" pitchFamily="2" charset="0"/>
              </a:rPr>
              <a:t>Ответы руководителей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FBEECA-E6DE-1A78-7251-78161C2EAA25}"/>
              </a:ext>
            </a:extLst>
          </p:cNvPr>
          <p:cNvSpPr txBox="1"/>
          <p:nvPr/>
        </p:nvSpPr>
        <p:spPr>
          <a:xfrm>
            <a:off x="459014" y="4848556"/>
            <a:ext cx="56868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Montserrat" pitchFamily="2" charset="0"/>
              </a:rPr>
              <a:t>Ответы студентов вузов России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2BB35C50-8B9A-1A5A-71D7-6D4557F1D43A}"/>
              </a:ext>
            </a:extLst>
          </p:cNvPr>
          <p:cNvSpPr/>
          <p:nvPr/>
        </p:nvSpPr>
        <p:spPr>
          <a:xfrm>
            <a:off x="459014" y="5642068"/>
            <a:ext cx="6716486" cy="718810"/>
          </a:xfrm>
          <a:prstGeom prst="rect">
            <a:avLst/>
          </a:prstGeom>
          <a:solidFill>
            <a:schemeClr val="bg1"/>
          </a:solidFill>
          <a:ln w="38100">
            <a:solidFill>
              <a:srgbClr val="561F7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10CDDDC-FB3B-6BFD-89A0-38A001108343}"/>
              </a:ext>
            </a:extLst>
          </p:cNvPr>
          <p:cNvSpPr txBox="1"/>
          <p:nvPr/>
        </p:nvSpPr>
        <p:spPr>
          <a:xfrm>
            <a:off x="459014" y="5752563"/>
            <a:ext cx="6716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Montserrat" pitchFamily="2" charset="0"/>
              </a:rPr>
              <a:t>Дополнительная информация опроса</a:t>
            </a:r>
          </a:p>
        </p:txBody>
      </p:sp>
    </p:spTree>
    <p:extLst>
      <p:ext uri="{BB962C8B-B14F-4D97-AF65-F5344CB8AC3E}">
        <p14:creationId xmlns:p14="http://schemas.microsoft.com/office/powerpoint/2010/main" val="7518899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2E250118-61C9-AC03-F203-446170E97340}"/>
              </a:ext>
            </a:extLst>
          </p:cNvPr>
          <p:cNvCxnSpPr>
            <a:cxnSpLocks/>
          </p:cNvCxnSpPr>
          <p:nvPr/>
        </p:nvCxnSpPr>
        <p:spPr>
          <a:xfrm>
            <a:off x="6096000" y="0"/>
            <a:ext cx="0" cy="6858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C669FE87-A7D2-9E9A-6ED1-2BA77D225469}"/>
              </a:ext>
            </a:extLst>
          </p:cNvPr>
          <p:cNvSpPr/>
          <p:nvPr/>
        </p:nvSpPr>
        <p:spPr>
          <a:xfrm>
            <a:off x="6096000" y="-5917"/>
            <a:ext cx="6096000" cy="914400"/>
          </a:xfrm>
          <a:prstGeom prst="rect">
            <a:avLst/>
          </a:prstGeom>
          <a:solidFill>
            <a:srgbClr val="2FB56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C8B174AA-24AD-7941-B640-69F3AE68442A}"/>
              </a:ext>
            </a:extLst>
          </p:cNvPr>
          <p:cNvSpPr/>
          <p:nvPr/>
        </p:nvSpPr>
        <p:spPr>
          <a:xfrm>
            <a:off x="0" y="0"/>
            <a:ext cx="6096000" cy="914400"/>
          </a:xfrm>
          <a:prstGeom prst="rect">
            <a:avLst/>
          </a:prstGeom>
          <a:solidFill>
            <a:srgbClr val="0065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7F706A-39DB-DEF4-C0EB-92DC32288B45}"/>
              </a:ext>
            </a:extLst>
          </p:cNvPr>
          <p:cNvSpPr txBox="1"/>
          <p:nvPr/>
        </p:nvSpPr>
        <p:spPr>
          <a:xfrm>
            <a:off x="1611248" y="2959619"/>
            <a:ext cx="47387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800" dirty="0">
                <a:latin typeface="Montserrat" pitchFamily="2" charset="0"/>
              </a:rPr>
              <a:t>Да (67%)</a:t>
            </a:r>
          </a:p>
          <a:p>
            <a:pPr algn="l"/>
            <a:endParaRPr lang="ru-RU" sz="2800" dirty="0">
              <a:latin typeface="Montserrat" pitchFamily="2" charset="0"/>
            </a:endParaRPr>
          </a:p>
          <a:p>
            <a:pPr algn="l"/>
            <a:r>
              <a:rPr lang="ru-RU" sz="2800" dirty="0">
                <a:latin typeface="Montserrat" pitchFamily="2" charset="0"/>
              </a:rPr>
              <a:t>Нет (33%)</a:t>
            </a:r>
          </a:p>
        </p:txBody>
      </p:sp>
      <p:pic>
        <p:nvPicPr>
          <p:cNvPr id="28" name="Рисунок 27" descr="Флажок со сплошной заливкой">
            <a:extLst>
              <a:ext uri="{FF2B5EF4-FFF2-40B4-BE49-F238E27FC236}">
                <a16:creationId xmlns:a16="http://schemas.microsoft.com/office/drawing/2014/main" id="{7D0CA6F7-8179-3C9F-B177-AC46B5AC0C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69900" y="2853098"/>
            <a:ext cx="717660" cy="717660"/>
          </a:xfrm>
          <a:prstGeom prst="rect">
            <a:avLst/>
          </a:prstGeom>
        </p:spPr>
      </p:pic>
      <p:pic>
        <p:nvPicPr>
          <p:cNvPr id="29" name="Рисунок 28" descr="Флажок со сплошной заливкой">
            <a:extLst>
              <a:ext uri="{FF2B5EF4-FFF2-40B4-BE49-F238E27FC236}">
                <a16:creationId xmlns:a16="http://schemas.microsoft.com/office/drawing/2014/main" id="{B8339987-15F8-4A4D-C690-D753DE196B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69900" y="3719955"/>
            <a:ext cx="717660" cy="717660"/>
          </a:xfrm>
          <a:prstGeom prst="rect">
            <a:avLst/>
          </a:prstGeom>
        </p:spPr>
      </p:pic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id="{3ADBE6FB-B918-5207-9474-4380565CD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9100" y="6394450"/>
            <a:ext cx="2743200" cy="365125"/>
          </a:xfrm>
        </p:spPr>
        <p:txBody>
          <a:bodyPr/>
          <a:lstStyle/>
          <a:p>
            <a:fld id="{164850FC-DAC2-0646-8F22-BAEF440FD715}" type="slidenum">
              <a:rPr lang="ru-RU" sz="1600" b="1" smtClean="0">
                <a:solidFill>
                  <a:schemeClr val="tx1"/>
                </a:solidFill>
                <a:latin typeface="Montserrat" pitchFamily="2" charset="0"/>
              </a:rPr>
              <a:t>20</a:t>
            </a:fld>
            <a:endParaRPr lang="ru-RU" sz="1600" b="1" dirty="0">
              <a:solidFill>
                <a:schemeClr val="tx1"/>
              </a:solidFill>
              <a:latin typeface="Montserrat" pitchFamily="2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43C8F793-4430-AC97-B1E8-AF7CC0E688E4}"/>
              </a:ext>
            </a:extLst>
          </p:cNvPr>
          <p:cNvSpPr/>
          <p:nvPr/>
        </p:nvSpPr>
        <p:spPr>
          <a:xfrm>
            <a:off x="459014" y="5642068"/>
            <a:ext cx="6716486" cy="718810"/>
          </a:xfrm>
          <a:prstGeom prst="rect">
            <a:avLst/>
          </a:prstGeom>
          <a:solidFill>
            <a:schemeClr val="bg1"/>
          </a:solidFill>
          <a:ln w="38100">
            <a:solidFill>
              <a:srgbClr val="561F7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  <a:latin typeface="Montserrat" pitchFamily="2" charset="0"/>
              </a:rPr>
              <a:t>В опрошенных компаний в качестве «базы» кадрового резерва использует таблицы </a:t>
            </a:r>
            <a:r>
              <a:rPr lang="en-US" dirty="0">
                <a:solidFill>
                  <a:schemeClr val="tx1"/>
                </a:solidFill>
                <a:latin typeface="Montserrat" pitchFamily="2" charset="0"/>
              </a:rPr>
              <a:t>Excel</a:t>
            </a:r>
            <a:endParaRPr lang="ru-RU" dirty="0">
              <a:solidFill>
                <a:schemeClr val="tx1"/>
              </a:solidFill>
              <a:latin typeface="Montserrat" pitchFamily="2" charset="0"/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55CE3A6A-8127-598F-5ED9-D2AFF7C06574}"/>
              </a:ext>
            </a:extLst>
          </p:cNvPr>
          <p:cNvSpPr txBox="1">
            <a:spLocks/>
          </p:cNvSpPr>
          <p:nvPr/>
        </p:nvSpPr>
        <p:spPr bwMode="auto">
          <a:xfrm>
            <a:off x="141514" y="1"/>
            <a:ext cx="12050485" cy="897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l"/>
            <a:r>
              <a:rPr lang="ru-RU" sz="2400" b="1" dirty="0">
                <a:solidFill>
                  <a:schemeClr val="bg1"/>
                </a:solidFill>
                <a:latin typeface="Montserrat" pitchFamily="2" charset="0"/>
              </a:rPr>
              <a:t>Внешний кадровый резерв компании: </a:t>
            </a:r>
            <a:br>
              <a:rPr lang="ru-RU" sz="2400" b="1" dirty="0">
                <a:solidFill>
                  <a:schemeClr val="bg1"/>
                </a:solidFill>
                <a:latin typeface="Montserrat" pitchFamily="2" charset="0"/>
              </a:rPr>
            </a:br>
            <a:r>
              <a:rPr lang="ru-RU" sz="2400" b="1" dirty="0">
                <a:solidFill>
                  <a:schemeClr val="bg1"/>
                </a:solidFill>
                <a:latin typeface="Montserrat" pitchFamily="2" charset="0"/>
              </a:rPr>
              <a:t>существует и входите ли вы в него?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A877DD0-2E42-1C0A-1190-CF8245931C87}"/>
              </a:ext>
            </a:extLst>
          </p:cNvPr>
          <p:cNvSpPr txBox="1"/>
          <p:nvPr/>
        </p:nvSpPr>
        <p:spPr>
          <a:xfrm>
            <a:off x="7826991" y="2953677"/>
            <a:ext cx="47387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800" dirty="0">
                <a:latin typeface="Montserrat" pitchFamily="2" charset="0"/>
              </a:rPr>
              <a:t>Нет (70%)</a:t>
            </a:r>
          </a:p>
          <a:p>
            <a:pPr algn="l"/>
            <a:endParaRPr lang="ru-RU" sz="2800" dirty="0">
              <a:latin typeface="Montserrat" pitchFamily="2" charset="0"/>
            </a:endParaRPr>
          </a:p>
          <a:p>
            <a:pPr algn="l"/>
            <a:r>
              <a:rPr lang="ru-RU" sz="2800" dirty="0">
                <a:latin typeface="Montserrat" pitchFamily="2" charset="0"/>
              </a:rPr>
              <a:t>Да (30%)</a:t>
            </a:r>
          </a:p>
        </p:txBody>
      </p:sp>
      <p:pic>
        <p:nvPicPr>
          <p:cNvPr id="13" name="Рисунок 12" descr="Флажок со сплошной заливкой">
            <a:extLst>
              <a:ext uri="{FF2B5EF4-FFF2-40B4-BE49-F238E27FC236}">
                <a16:creationId xmlns:a16="http://schemas.microsoft.com/office/drawing/2014/main" id="{397C5DB5-6B75-B6BE-284A-A05E274CE2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685643" y="2847156"/>
            <a:ext cx="717660" cy="717660"/>
          </a:xfrm>
          <a:prstGeom prst="rect">
            <a:avLst/>
          </a:prstGeom>
        </p:spPr>
      </p:pic>
      <p:pic>
        <p:nvPicPr>
          <p:cNvPr id="14" name="Рисунок 13" descr="Флажок со сплошной заливкой">
            <a:extLst>
              <a:ext uri="{FF2B5EF4-FFF2-40B4-BE49-F238E27FC236}">
                <a16:creationId xmlns:a16="http://schemas.microsoft.com/office/drawing/2014/main" id="{E5278AF9-0496-C76B-170B-D9EDD5887F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685643" y="3714013"/>
            <a:ext cx="717660" cy="717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4835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2E250118-61C9-AC03-F203-446170E97340}"/>
              </a:ext>
            </a:extLst>
          </p:cNvPr>
          <p:cNvCxnSpPr>
            <a:cxnSpLocks/>
          </p:cNvCxnSpPr>
          <p:nvPr/>
        </p:nvCxnSpPr>
        <p:spPr>
          <a:xfrm>
            <a:off x="6096000" y="0"/>
            <a:ext cx="0" cy="6858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C669FE87-A7D2-9E9A-6ED1-2BA77D225469}"/>
              </a:ext>
            </a:extLst>
          </p:cNvPr>
          <p:cNvSpPr/>
          <p:nvPr/>
        </p:nvSpPr>
        <p:spPr>
          <a:xfrm>
            <a:off x="6096000" y="-5917"/>
            <a:ext cx="6096000" cy="914400"/>
          </a:xfrm>
          <a:prstGeom prst="rect">
            <a:avLst/>
          </a:prstGeom>
          <a:solidFill>
            <a:srgbClr val="2FB56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C8B174AA-24AD-7941-B640-69F3AE68442A}"/>
              </a:ext>
            </a:extLst>
          </p:cNvPr>
          <p:cNvSpPr/>
          <p:nvPr/>
        </p:nvSpPr>
        <p:spPr>
          <a:xfrm>
            <a:off x="0" y="0"/>
            <a:ext cx="6096000" cy="914400"/>
          </a:xfrm>
          <a:prstGeom prst="rect">
            <a:avLst/>
          </a:prstGeom>
          <a:solidFill>
            <a:srgbClr val="0065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id="{3ADBE6FB-B918-5207-9474-4380565CD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9100" y="6394450"/>
            <a:ext cx="2743200" cy="365125"/>
          </a:xfrm>
        </p:spPr>
        <p:txBody>
          <a:bodyPr/>
          <a:lstStyle/>
          <a:p>
            <a:fld id="{164850FC-DAC2-0646-8F22-BAEF440FD715}" type="slidenum">
              <a:rPr lang="ru-RU" sz="1600" b="1" smtClean="0">
                <a:solidFill>
                  <a:schemeClr val="tx1"/>
                </a:solidFill>
                <a:latin typeface="Montserrat" pitchFamily="2" charset="0"/>
              </a:rPr>
              <a:t>21</a:t>
            </a:fld>
            <a:endParaRPr lang="ru-RU" sz="1600" b="1" dirty="0">
              <a:solidFill>
                <a:schemeClr val="tx1"/>
              </a:solidFill>
              <a:latin typeface="Montserrat" pitchFamily="2" charset="0"/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55CE3A6A-8127-598F-5ED9-D2AFF7C06574}"/>
              </a:ext>
            </a:extLst>
          </p:cNvPr>
          <p:cNvSpPr txBox="1">
            <a:spLocks/>
          </p:cNvSpPr>
          <p:nvPr/>
        </p:nvSpPr>
        <p:spPr bwMode="auto">
          <a:xfrm>
            <a:off x="141514" y="1"/>
            <a:ext cx="12050485" cy="897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l"/>
            <a:r>
              <a:rPr lang="ru-RU" sz="2400" b="1" dirty="0">
                <a:solidFill>
                  <a:schemeClr val="bg1"/>
                </a:solidFill>
                <a:latin typeface="Montserrat" pitchFamily="2" charset="0"/>
              </a:rPr>
              <a:t>Студенческие мероприятия федерального уровня, с помощью которых можно попасть в отраслевую компанию на практику/работу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97878B-6FE2-2FBD-5E45-1B01A0B664D0}"/>
              </a:ext>
            </a:extLst>
          </p:cNvPr>
          <p:cNvSpPr txBox="1"/>
          <p:nvPr/>
        </p:nvSpPr>
        <p:spPr>
          <a:xfrm>
            <a:off x="1373574" y="1661410"/>
            <a:ext cx="473875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400" dirty="0">
                <a:latin typeface="Montserrat" pitchFamily="2" charset="0"/>
              </a:rPr>
              <a:t>Дни карьеры (83%)</a:t>
            </a:r>
          </a:p>
          <a:p>
            <a:pPr algn="l"/>
            <a:endParaRPr lang="ru-RU" sz="2400" dirty="0">
              <a:latin typeface="Montserrat" pitchFamily="2" charset="0"/>
            </a:endParaRPr>
          </a:p>
          <a:p>
            <a:pPr algn="l"/>
            <a:r>
              <a:rPr lang="ru-RU" sz="2400" dirty="0">
                <a:latin typeface="Montserrat" pitchFamily="2" charset="0"/>
              </a:rPr>
              <a:t>Проекты под эгидой Чемпионата «</a:t>
            </a:r>
            <a:r>
              <a:rPr lang="en-US" sz="2400" dirty="0">
                <a:latin typeface="Montserrat" pitchFamily="2" charset="0"/>
              </a:rPr>
              <a:t>CASE-IN</a:t>
            </a:r>
            <a:r>
              <a:rPr lang="ru-RU" sz="2400" dirty="0">
                <a:latin typeface="Montserrat" pitchFamily="2" charset="0"/>
              </a:rPr>
              <a:t>» (67%)</a:t>
            </a:r>
          </a:p>
          <a:p>
            <a:pPr algn="l"/>
            <a:endParaRPr lang="ru-RU" sz="2400" dirty="0">
              <a:latin typeface="Montserrat" pitchFamily="2" charset="0"/>
            </a:endParaRPr>
          </a:p>
          <a:p>
            <a:pPr algn="l"/>
            <a:r>
              <a:rPr lang="ru-RU" sz="2400" dirty="0">
                <a:latin typeface="Montserrat" pitchFamily="2" charset="0"/>
              </a:rPr>
              <a:t>Конференции (67%)</a:t>
            </a:r>
          </a:p>
          <a:p>
            <a:pPr algn="l"/>
            <a:endParaRPr lang="ru-RU" sz="2400" dirty="0">
              <a:latin typeface="Montserrat" pitchFamily="2" charset="0"/>
            </a:endParaRPr>
          </a:p>
          <a:p>
            <a:pPr algn="l"/>
            <a:r>
              <a:rPr lang="ru-RU" sz="2400" dirty="0">
                <a:latin typeface="Montserrat" pitchFamily="2" charset="0"/>
              </a:rPr>
              <a:t>Проекты </a:t>
            </a:r>
            <a:r>
              <a:rPr lang="ru-RU" sz="2400" dirty="0" err="1">
                <a:latin typeface="Montserrat" pitchFamily="2" charset="0"/>
              </a:rPr>
              <a:t>Росмола</a:t>
            </a:r>
            <a:r>
              <a:rPr lang="ru-RU" sz="2400" dirty="0">
                <a:latin typeface="Montserrat" pitchFamily="2" charset="0"/>
              </a:rPr>
              <a:t> (50%)</a:t>
            </a:r>
          </a:p>
          <a:p>
            <a:pPr algn="l"/>
            <a:endParaRPr lang="ru-RU" sz="2400" dirty="0">
              <a:latin typeface="Montserrat" pitchFamily="2" charset="0"/>
            </a:endParaRPr>
          </a:p>
          <a:p>
            <a:pPr algn="l"/>
            <a:r>
              <a:rPr lang="ru-RU" sz="2400" dirty="0">
                <a:latin typeface="Montserrat" pitchFamily="2" charset="0"/>
              </a:rPr>
              <a:t>Проекты АНО «РСВ» (50%)</a:t>
            </a:r>
          </a:p>
          <a:p>
            <a:pPr algn="l"/>
            <a:endParaRPr lang="ru-RU" sz="2400" dirty="0">
              <a:latin typeface="Montserrat" pitchFamily="2" charset="0"/>
            </a:endParaRPr>
          </a:p>
          <a:p>
            <a:pPr algn="l"/>
            <a:r>
              <a:rPr lang="ru-RU" sz="2400" dirty="0">
                <a:latin typeface="Montserrat" pitchFamily="2" charset="0"/>
              </a:rPr>
              <a:t>Проекты компании (33%)</a:t>
            </a:r>
          </a:p>
        </p:txBody>
      </p:sp>
      <p:pic>
        <p:nvPicPr>
          <p:cNvPr id="4" name="Рисунок 3" descr="Флажок со сплошной заливкой">
            <a:extLst>
              <a:ext uri="{FF2B5EF4-FFF2-40B4-BE49-F238E27FC236}">
                <a16:creationId xmlns:a16="http://schemas.microsoft.com/office/drawing/2014/main" id="{EEBE8BDB-4704-6E39-4B4C-01415D6A75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60430" y="1523227"/>
            <a:ext cx="717660" cy="717660"/>
          </a:xfrm>
          <a:prstGeom prst="rect">
            <a:avLst/>
          </a:prstGeom>
        </p:spPr>
      </p:pic>
      <p:pic>
        <p:nvPicPr>
          <p:cNvPr id="5" name="Рисунок 4" descr="Флажок со сплошной заливкой">
            <a:extLst>
              <a:ext uri="{FF2B5EF4-FFF2-40B4-BE49-F238E27FC236}">
                <a16:creationId xmlns:a16="http://schemas.microsoft.com/office/drawing/2014/main" id="{D602BB7B-17A8-010C-976D-5CF5AD8F64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60430" y="2452686"/>
            <a:ext cx="717660" cy="717660"/>
          </a:xfrm>
          <a:prstGeom prst="rect">
            <a:avLst/>
          </a:prstGeom>
        </p:spPr>
      </p:pic>
      <p:pic>
        <p:nvPicPr>
          <p:cNvPr id="6" name="Рисунок 5" descr="Флажок со сплошной заливкой">
            <a:extLst>
              <a:ext uri="{FF2B5EF4-FFF2-40B4-BE49-F238E27FC236}">
                <a16:creationId xmlns:a16="http://schemas.microsoft.com/office/drawing/2014/main" id="{EDEF870F-94B0-0B79-449E-7E715A5537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60430" y="4099805"/>
            <a:ext cx="717660" cy="717660"/>
          </a:xfrm>
          <a:prstGeom prst="rect">
            <a:avLst/>
          </a:prstGeom>
        </p:spPr>
      </p:pic>
      <p:pic>
        <p:nvPicPr>
          <p:cNvPr id="7" name="Рисунок 6" descr="Флажок со сплошной заливкой">
            <a:extLst>
              <a:ext uri="{FF2B5EF4-FFF2-40B4-BE49-F238E27FC236}">
                <a16:creationId xmlns:a16="http://schemas.microsoft.com/office/drawing/2014/main" id="{1261C4DC-2791-3665-23A6-42F56509A2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60430" y="5567955"/>
            <a:ext cx="717660" cy="717660"/>
          </a:xfrm>
          <a:prstGeom prst="rect">
            <a:avLst/>
          </a:prstGeom>
        </p:spPr>
      </p:pic>
      <p:pic>
        <p:nvPicPr>
          <p:cNvPr id="8" name="Рисунок 7" descr="Флажок со сплошной заливкой">
            <a:extLst>
              <a:ext uri="{FF2B5EF4-FFF2-40B4-BE49-F238E27FC236}">
                <a16:creationId xmlns:a16="http://schemas.microsoft.com/office/drawing/2014/main" id="{7693BB26-7391-F05E-D1BB-6C7EBA6CBD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60430" y="3382145"/>
            <a:ext cx="717660" cy="717660"/>
          </a:xfrm>
          <a:prstGeom prst="rect">
            <a:avLst/>
          </a:prstGeom>
        </p:spPr>
      </p:pic>
      <p:pic>
        <p:nvPicPr>
          <p:cNvPr id="15" name="Рисунок 14" descr="Флажок со сплошной заливкой">
            <a:extLst>
              <a:ext uri="{FF2B5EF4-FFF2-40B4-BE49-F238E27FC236}">
                <a16:creationId xmlns:a16="http://schemas.microsoft.com/office/drawing/2014/main" id="{4AF09E7E-EBF1-4819-F552-60675C05DF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60430" y="4833966"/>
            <a:ext cx="717660" cy="71766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871876E-0E2F-78A5-EDAA-E247D3726785}"/>
              </a:ext>
            </a:extLst>
          </p:cNvPr>
          <p:cNvSpPr txBox="1"/>
          <p:nvPr/>
        </p:nvSpPr>
        <p:spPr>
          <a:xfrm>
            <a:off x="7313548" y="1196536"/>
            <a:ext cx="473875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400" dirty="0">
                <a:latin typeface="Montserrat" pitchFamily="2" charset="0"/>
              </a:rPr>
              <a:t>Проекты под эгидой Чемпионата «</a:t>
            </a:r>
            <a:r>
              <a:rPr lang="en-US" sz="2400" dirty="0">
                <a:latin typeface="Montserrat" pitchFamily="2" charset="0"/>
              </a:rPr>
              <a:t>CASE-IN</a:t>
            </a:r>
            <a:r>
              <a:rPr lang="ru-RU" sz="2400" dirty="0">
                <a:latin typeface="Montserrat" pitchFamily="2" charset="0"/>
              </a:rPr>
              <a:t>» (22%)</a:t>
            </a:r>
          </a:p>
          <a:p>
            <a:pPr algn="l"/>
            <a:endParaRPr lang="ru-RU" sz="2400" dirty="0">
              <a:latin typeface="Montserrat" pitchFamily="2" charset="0"/>
            </a:endParaRPr>
          </a:p>
          <a:p>
            <a:pPr algn="l"/>
            <a:r>
              <a:rPr lang="ru-RU" sz="2400" dirty="0">
                <a:latin typeface="Montserrat" pitchFamily="2" charset="0"/>
              </a:rPr>
              <a:t>Конференции (22%)</a:t>
            </a:r>
          </a:p>
          <a:p>
            <a:pPr algn="l"/>
            <a:endParaRPr lang="ru-RU" sz="2400" dirty="0">
              <a:latin typeface="Montserrat" pitchFamily="2" charset="0"/>
            </a:endParaRPr>
          </a:p>
          <a:p>
            <a:pPr algn="l"/>
            <a:r>
              <a:rPr lang="ru-RU" sz="2400" dirty="0">
                <a:latin typeface="Montserrat" pitchFamily="2" charset="0"/>
              </a:rPr>
              <a:t>Проекты компании (19%)</a:t>
            </a:r>
          </a:p>
          <a:p>
            <a:pPr algn="l"/>
            <a:endParaRPr lang="ru-RU" sz="2400" dirty="0">
              <a:latin typeface="Montserrat" pitchFamily="2" charset="0"/>
            </a:endParaRPr>
          </a:p>
          <a:p>
            <a:pPr algn="l"/>
            <a:r>
              <a:rPr lang="ru-RU" sz="2400" dirty="0">
                <a:latin typeface="Montserrat" pitchFamily="2" charset="0"/>
              </a:rPr>
              <a:t>Проекты АНО «РСВ» (15%)</a:t>
            </a:r>
          </a:p>
          <a:p>
            <a:pPr algn="l"/>
            <a:endParaRPr lang="ru-RU" sz="2400" dirty="0">
              <a:latin typeface="Montserrat" pitchFamily="2" charset="0"/>
            </a:endParaRPr>
          </a:p>
          <a:p>
            <a:pPr algn="l"/>
            <a:r>
              <a:rPr lang="ru-RU" sz="2400" dirty="0">
                <a:latin typeface="Montserrat" pitchFamily="2" charset="0"/>
              </a:rPr>
              <a:t>Дни карьеры (11%)</a:t>
            </a:r>
          </a:p>
          <a:p>
            <a:pPr algn="l"/>
            <a:endParaRPr lang="ru-RU" sz="2400" dirty="0">
              <a:latin typeface="Montserrat" pitchFamily="2" charset="0"/>
            </a:endParaRPr>
          </a:p>
          <a:p>
            <a:pPr algn="l"/>
            <a:r>
              <a:rPr lang="ru-RU" sz="2400" dirty="0">
                <a:latin typeface="Montserrat" pitchFamily="2" charset="0"/>
              </a:rPr>
              <a:t>Проекты </a:t>
            </a:r>
            <a:r>
              <a:rPr lang="ru-RU" sz="2400" dirty="0" err="1">
                <a:latin typeface="Montserrat" pitchFamily="2" charset="0"/>
              </a:rPr>
              <a:t>Росмола</a:t>
            </a:r>
            <a:r>
              <a:rPr lang="ru-RU" sz="2400" dirty="0">
                <a:latin typeface="Montserrat" pitchFamily="2" charset="0"/>
              </a:rPr>
              <a:t> (10%)</a:t>
            </a:r>
          </a:p>
          <a:p>
            <a:pPr algn="l"/>
            <a:endParaRPr lang="ru-RU" sz="2400" dirty="0">
              <a:latin typeface="Montserrat" pitchFamily="2" charset="0"/>
            </a:endParaRPr>
          </a:p>
          <a:p>
            <a:pPr algn="l"/>
            <a:r>
              <a:rPr lang="ru-RU" sz="2400" dirty="0">
                <a:latin typeface="Montserrat" pitchFamily="2" charset="0"/>
              </a:rPr>
              <a:t>Иное (1%)</a:t>
            </a:r>
          </a:p>
        </p:txBody>
      </p:sp>
      <p:pic>
        <p:nvPicPr>
          <p:cNvPr id="17" name="Рисунок 16" descr="Флажок со сплошной заливкой">
            <a:extLst>
              <a:ext uri="{FF2B5EF4-FFF2-40B4-BE49-F238E27FC236}">
                <a16:creationId xmlns:a16="http://schemas.microsoft.com/office/drawing/2014/main" id="{16F6866B-CCCA-16E5-861F-D33DA87048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400404" y="1240946"/>
            <a:ext cx="717660" cy="717660"/>
          </a:xfrm>
          <a:prstGeom prst="rect">
            <a:avLst/>
          </a:prstGeom>
        </p:spPr>
      </p:pic>
      <p:pic>
        <p:nvPicPr>
          <p:cNvPr id="18" name="Рисунок 17" descr="Флажок со сплошной заливкой">
            <a:extLst>
              <a:ext uri="{FF2B5EF4-FFF2-40B4-BE49-F238E27FC236}">
                <a16:creationId xmlns:a16="http://schemas.microsoft.com/office/drawing/2014/main" id="{8C22E8E0-190D-4CDA-F0FB-A1B3F9EF7C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400404" y="2170405"/>
            <a:ext cx="717660" cy="717660"/>
          </a:xfrm>
          <a:prstGeom prst="rect">
            <a:avLst/>
          </a:prstGeom>
        </p:spPr>
      </p:pic>
      <p:pic>
        <p:nvPicPr>
          <p:cNvPr id="19" name="Рисунок 18" descr="Флажок со сплошной заливкой">
            <a:extLst>
              <a:ext uri="{FF2B5EF4-FFF2-40B4-BE49-F238E27FC236}">
                <a16:creationId xmlns:a16="http://schemas.microsoft.com/office/drawing/2014/main" id="{26B2C4C2-7D0F-86FF-95BA-E0BA082212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400404" y="3673594"/>
            <a:ext cx="717660" cy="717660"/>
          </a:xfrm>
          <a:prstGeom prst="rect">
            <a:avLst/>
          </a:prstGeom>
        </p:spPr>
      </p:pic>
      <p:pic>
        <p:nvPicPr>
          <p:cNvPr id="20" name="Рисунок 19" descr="Флажок со сплошной заливкой">
            <a:extLst>
              <a:ext uri="{FF2B5EF4-FFF2-40B4-BE49-F238E27FC236}">
                <a16:creationId xmlns:a16="http://schemas.microsoft.com/office/drawing/2014/main" id="{21FDCA38-E57C-B5F6-E265-3C2B7ADF78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400404" y="5117108"/>
            <a:ext cx="717660" cy="717660"/>
          </a:xfrm>
          <a:prstGeom prst="rect">
            <a:avLst/>
          </a:prstGeom>
        </p:spPr>
      </p:pic>
      <p:pic>
        <p:nvPicPr>
          <p:cNvPr id="21" name="Рисунок 20" descr="Флажок со сплошной заливкой">
            <a:extLst>
              <a:ext uri="{FF2B5EF4-FFF2-40B4-BE49-F238E27FC236}">
                <a16:creationId xmlns:a16="http://schemas.microsoft.com/office/drawing/2014/main" id="{5C454EF3-701C-82DF-F426-24801BD91B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400404" y="2920373"/>
            <a:ext cx="717660" cy="717660"/>
          </a:xfrm>
          <a:prstGeom prst="rect">
            <a:avLst/>
          </a:prstGeom>
        </p:spPr>
      </p:pic>
      <p:pic>
        <p:nvPicPr>
          <p:cNvPr id="22" name="Рисунок 21" descr="Флажок со сплошной заливкой">
            <a:extLst>
              <a:ext uri="{FF2B5EF4-FFF2-40B4-BE49-F238E27FC236}">
                <a16:creationId xmlns:a16="http://schemas.microsoft.com/office/drawing/2014/main" id="{E1F42D3A-69D6-A7F2-789D-A105D219CA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400404" y="4391254"/>
            <a:ext cx="717660" cy="717660"/>
          </a:xfrm>
          <a:prstGeom prst="rect">
            <a:avLst/>
          </a:prstGeom>
        </p:spPr>
      </p:pic>
      <p:pic>
        <p:nvPicPr>
          <p:cNvPr id="23" name="Рисунок 22" descr="Флажок со сплошной заливкой">
            <a:extLst>
              <a:ext uri="{FF2B5EF4-FFF2-40B4-BE49-F238E27FC236}">
                <a16:creationId xmlns:a16="http://schemas.microsoft.com/office/drawing/2014/main" id="{CD7C1F29-4E05-A2CD-FDE3-6DFA878D52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400404" y="5842962"/>
            <a:ext cx="717660" cy="717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7197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2E250118-61C9-AC03-F203-446170E97340}"/>
              </a:ext>
            </a:extLst>
          </p:cNvPr>
          <p:cNvCxnSpPr>
            <a:cxnSpLocks/>
          </p:cNvCxnSpPr>
          <p:nvPr/>
        </p:nvCxnSpPr>
        <p:spPr>
          <a:xfrm>
            <a:off x="6096000" y="0"/>
            <a:ext cx="0" cy="6858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C669FE87-A7D2-9E9A-6ED1-2BA77D225469}"/>
              </a:ext>
            </a:extLst>
          </p:cNvPr>
          <p:cNvSpPr/>
          <p:nvPr/>
        </p:nvSpPr>
        <p:spPr>
          <a:xfrm>
            <a:off x="6096000" y="-5917"/>
            <a:ext cx="6096000" cy="914400"/>
          </a:xfrm>
          <a:prstGeom prst="rect">
            <a:avLst/>
          </a:prstGeom>
          <a:solidFill>
            <a:srgbClr val="2FB56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C8B174AA-24AD-7941-B640-69F3AE68442A}"/>
              </a:ext>
            </a:extLst>
          </p:cNvPr>
          <p:cNvSpPr/>
          <p:nvPr/>
        </p:nvSpPr>
        <p:spPr>
          <a:xfrm>
            <a:off x="0" y="0"/>
            <a:ext cx="6096000" cy="914400"/>
          </a:xfrm>
          <a:prstGeom prst="rect">
            <a:avLst/>
          </a:prstGeom>
          <a:solidFill>
            <a:srgbClr val="0065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493825-752B-BCD1-21A3-832CD7D97F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514" y="0"/>
            <a:ext cx="12050485" cy="920317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chemeClr val="bg1"/>
                </a:solidFill>
                <a:latin typeface="Montserrat" pitchFamily="2" charset="0"/>
              </a:rPr>
              <a:t>Имеет ли значение при приеме на работу в компанию победа </a:t>
            </a:r>
            <a:br>
              <a:rPr lang="ru-RU" sz="2400" b="1" dirty="0">
                <a:solidFill>
                  <a:schemeClr val="bg1"/>
                </a:solidFill>
                <a:latin typeface="Montserrat" pitchFamily="2" charset="0"/>
              </a:rPr>
            </a:br>
            <a:r>
              <a:rPr lang="ru-RU" sz="2400" b="1" dirty="0">
                <a:solidFill>
                  <a:schemeClr val="bg1"/>
                </a:solidFill>
                <a:latin typeface="Montserrat" pitchFamily="2" charset="0"/>
              </a:rPr>
              <a:t>и/или участие в студенческих конкурсах и мероприятиях?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7F706A-39DB-DEF4-C0EB-92DC32288B45}"/>
              </a:ext>
            </a:extLst>
          </p:cNvPr>
          <p:cNvSpPr txBox="1"/>
          <p:nvPr/>
        </p:nvSpPr>
        <p:spPr>
          <a:xfrm>
            <a:off x="1611248" y="2189993"/>
            <a:ext cx="473875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800" dirty="0">
                <a:latin typeface="Montserrat" pitchFamily="2" charset="0"/>
              </a:rPr>
              <a:t>Скорее да (67%)</a:t>
            </a:r>
          </a:p>
          <a:p>
            <a:pPr algn="l"/>
            <a:endParaRPr lang="ru-RU" sz="2800" dirty="0">
              <a:latin typeface="Montserrat" pitchFamily="2" charset="0"/>
            </a:endParaRPr>
          </a:p>
          <a:p>
            <a:pPr algn="l"/>
            <a:r>
              <a:rPr lang="ru-RU" sz="2800" dirty="0">
                <a:latin typeface="Montserrat" pitchFamily="2" charset="0"/>
              </a:rPr>
              <a:t>Скорее нет (17%)</a:t>
            </a:r>
          </a:p>
          <a:p>
            <a:pPr algn="l"/>
            <a:endParaRPr lang="ru-RU" sz="2800" dirty="0">
              <a:latin typeface="Montserrat" pitchFamily="2" charset="0"/>
            </a:endParaRPr>
          </a:p>
          <a:p>
            <a:pPr algn="l"/>
            <a:r>
              <a:rPr lang="ru-RU" sz="2800" dirty="0">
                <a:latin typeface="Montserrat" pitchFamily="2" charset="0"/>
              </a:rPr>
              <a:t>Нет (17%)</a:t>
            </a:r>
          </a:p>
          <a:p>
            <a:pPr algn="l"/>
            <a:endParaRPr lang="ru-RU" sz="2800" dirty="0">
              <a:latin typeface="Montserrat" pitchFamily="2" charset="0"/>
            </a:endParaRPr>
          </a:p>
          <a:p>
            <a:pPr algn="l"/>
            <a:r>
              <a:rPr lang="ru-RU" sz="2800" dirty="0">
                <a:latin typeface="Montserrat" pitchFamily="2" charset="0"/>
              </a:rPr>
              <a:t>Да (0%)</a:t>
            </a:r>
          </a:p>
        </p:txBody>
      </p:sp>
      <p:pic>
        <p:nvPicPr>
          <p:cNvPr id="28" name="Рисунок 27" descr="Флажок со сплошной заливкой">
            <a:extLst>
              <a:ext uri="{FF2B5EF4-FFF2-40B4-BE49-F238E27FC236}">
                <a16:creationId xmlns:a16="http://schemas.microsoft.com/office/drawing/2014/main" id="{7D0CA6F7-8179-3C9F-B177-AC46B5AC0C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69900" y="2083472"/>
            <a:ext cx="717660" cy="717660"/>
          </a:xfrm>
          <a:prstGeom prst="rect">
            <a:avLst/>
          </a:prstGeom>
        </p:spPr>
      </p:pic>
      <p:pic>
        <p:nvPicPr>
          <p:cNvPr id="29" name="Рисунок 28" descr="Флажок со сплошной заливкой">
            <a:extLst>
              <a:ext uri="{FF2B5EF4-FFF2-40B4-BE49-F238E27FC236}">
                <a16:creationId xmlns:a16="http://schemas.microsoft.com/office/drawing/2014/main" id="{B8339987-15F8-4A4D-C690-D753DE196B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69900" y="2950329"/>
            <a:ext cx="717660" cy="717660"/>
          </a:xfrm>
          <a:prstGeom prst="rect">
            <a:avLst/>
          </a:prstGeom>
        </p:spPr>
      </p:pic>
      <p:pic>
        <p:nvPicPr>
          <p:cNvPr id="30" name="Рисунок 29" descr="Флажок со сплошной заливкой">
            <a:extLst>
              <a:ext uri="{FF2B5EF4-FFF2-40B4-BE49-F238E27FC236}">
                <a16:creationId xmlns:a16="http://schemas.microsoft.com/office/drawing/2014/main" id="{42C481F2-4EB5-E76B-D79B-44D7AC57CB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69900" y="3762588"/>
            <a:ext cx="717660" cy="717660"/>
          </a:xfrm>
          <a:prstGeom prst="rect">
            <a:avLst/>
          </a:prstGeom>
        </p:spPr>
      </p:pic>
      <p:pic>
        <p:nvPicPr>
          <p:cNvPr id="31" name="Рисунок 30" descr="Флажок со сплошной заливкой">
            <a:extLst>
              <a:ext uri="{FF2B5EF4-FFF2-40B4-BE49-F238E27FC236}">
                <a16:creationId xmlns:a16="http://schemas.microsoft.com/office/drawing/2014/main" id="{311D520D-E284-8DEF-D95D-64ABC26EE5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69900" y="4627468"/>
            <a:ext cx="717660" cy="7176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2AE696B-EECC-8706-91D2-3ECB60B55C7C}"/>
              </a:ext>
            </a:extLst>
          </p:cNvPr>
          <p:cNvSpPr txBox="1"/>
          <p:nvPr/>
        </p:nvSpPr>
        <p:spPr>
          <a:xfrm>
            <a:off x="7915036" y="2194810"/>
            <a:ext cx="473875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800" dirty="0">
                <a:latin typeface="Montserrat" pitchFamily="2" charset="0"/>
              </a:rPr>
              <a:t>Скорее да (46%)</a:t>
            </a:r>
          </a:p>
          <a:p>
            <a:pPr algn="l"/>
            <a:endParaRPr lang="ru-RU" sz="2800" dirty="0">
              <a:latin typeface="Montserrat" pitchFamily="2" charset="0"/>
            </a:endParaRPr>
          </a:p>
          <a:p>
            <a:pPr algn="l"/>
            <a:r>
              <a:rPr lang="ru-RU" sz="2800" dirty="0">
                <a:latin typeface="Montserrat" pitchFamily="2" charset="0"/>
              </a:rPr>
              <a:t>Да (30%)</a:t>
            </a:r>
          </a:p>
          <a:p>
            <a:pPr algn="l"/>
            <a:endParaRPr lang="ru-RU" sz="2800" dirty="0">
              <a:latin typeface="Montserrat" pitchFamily="2" charset="0"/>
            </a:endParaRPr>
          </a:p>
          <a:p>
            <a:pPr algn="l"/>
            <a:r>
              <a:rPr lang="ru-RU" sz="2800" dirty="0">
                <a:latin typeface="Montserrat" pitchFamily="2" charset="0"/>
              </a:rPr>
              <a:t>Скорее нет (21%)</a:t>
            </a:r>
          </a:p>
          <a:p>
            <a:pPr algn="l"/>
            <a:endParaRPr lang="ru-RU" sz="2800" dirty="0">
              <a:latin typeface="Montserrat" pitchFamily="2" charset="0"/>
            </a:endParaRPr>
          </a:p>
          <a:p>
            <a:pPr algn="l"/>
            <a:r>
              <a:rPr lang="ru-RU" sz="2800" dirty="0">
                <a:latin typeface="Montserrat" pitchFamily="2" charset="0"/>
              </a:rPr>
              <a:t>Нет (3%)</a:t>
            </a:r>
          </a:p>
        </p:txBody>
      </p:sp>
      <p:pic>
        <p:nvPicPr>
          <p:cNvPr id="5" name="Рисунок 4" descr="Флажок со сплошной заливкой">
            <a:extLst>
              <a:ext uri="{FF2B5EF4-FFF2-40B4-BE49-F238E27FC236}">
                <a16:creationId xmlns:a16="http://schemas.microsoft.com/office/drawing/2014/main" id="{85EE596C-AE35-800E-5C4A-24B549A35F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773688" y="2088289"/>
            <a:ext cx="717660" cy="717660"/>
          </a:xfrm>
          <a:prstGeom prst="rect">
            <a:avLst/>
          </a:prstGeom>
        </p:spPr>
      </p:pic>
      <p:pic>
        <p:nvPicPr>
          <p:cNvPr id="7" name="Рисунок 6" descr="Флажок со сплошной заливкой">
            <a:extLst>
              <a:ext uri="{FF2B5EF4-FFF2-40B4-BE49-F238E27FC236}">
                <a16:creationId xmlns:a16="http://schemas.microsoft.com/office/drawing/2014/main" id="{00D7DD8F-302B-68E4-CFE2-C362503D52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773688" y="2955146"/>
            <a:ext cx="717660" cy="717660"/>
          </a:xfrm>
          <a:prstGeom prst="rect">
            <a:avLst/>
          </a:prstGeom>
        </p:spPr>
      </p:pic>
      <p:pic>
        <p:nvPicPr>
          <p:cNvPr id="8" name="Рисунок 7" descr="Флажок со сплошной заливкой">
            <a:extLst>
              <a:ext uri="{FF2B5EF4-FFF2-40B4-BE49-F238E27FC236}">
                <a16:creationId xmlns:a16="http://schemas.microsoft.com/office/drawing/2014/main" id="{49976DF2-A72E-22C1-A977-5A54C3C32D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773688" y="3767405"/>
            <a:ext cx="717660" cy="717660"/>
          </a:xfrm>
          <a:prstGeom prst="rect">
            <a:avLst/>
          </a:prstGeom>
        </p:spPr>
      </p:pic>
      <p:pic>
        <p:nvPicPr>
          <p:cNvPr id="9" name="Рисунок 8" descr="Флажок со сплошной заливкой">
            <a:extLst>
              <a:ext uri="{FF2B5EF4-FFF2-40B4-BE49-F238E27FC236}">
                <a16:creationId xmlns:a16="http://schemas.microsoft.com/office/drawing/2014/main" id="{863DF14A-FCC0-E22D-0848-68D2D0208F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773688" y="4632285"/>
            <a:ext cx="717660" cy="717660"/>
          </a:xfrm>
          <a:prstGeom prst="rect">
            <a:avLst/>
          </a:prstGeom>
        </p:spPr>
      </p:pic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id="{3ADBE6FB-B918-5207-9474-4380565CD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9100" y="6394450"/>
            <a:ext cx="2743200" cy="365125"/>
          </a:xfrm>
        </p:spPr>
        <p:txBody>
          <a:bodyPr/>
          <a:lstStyle/>
          <a:p>
            <a:fld id="{164850FC-DAC2-0646-8F22-BAEF440FD715}" type="slidenum">
              <a:rPr lang="ru-RU" sz="1600" b="1" smtClean="0">
                <a:solidFill>
                  <a:schemeClr val="tx1"/>
                </a:solidFill>
                <a:latin typeface="Montserrat" pitchFamily="2" charset="0"/>
              </a:rPr>
              <a:t>22</a:t>
            </a:fld>
            <a:endParaRPr lang="ru-RU" sz="1600" b="1" dirty="0">
              <a:solidFill>
                <a:schemeClr val="tx1"/>
              </a:solidFill>
              <a:latin typeface="Montserra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51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C8B174AA-24AD-7941-B640-69F3AE68442A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0065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493825-752B-BCD1-21A3-832CD7D97F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514" y="0"/>
            <a:ext cx="12050485" cy="920317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chemeClr val="bg1"/>
                </a:solidFill>
                <a:latin typeface="Montserrat" pitchFamily="2" charset="0"/>
              </a:rPr>
              <a:t>Существуют ли в компании критерии, которые обязательно учитываются при приеме на работу?</a:t>
            </a:r>
          </a:p>
        </p:txBody>
      </p:sp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id="{3ADBE6FB-B918-5207-9474-4380565CD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9100" y="6394450"/>
            <a:ext cx="2743200" cy="365125"/>
          </a:xfrm>
        </p:spPr>
        <p:txBody>
          <a:bodyPr/>
          <a:lstStyle/>
          <a:p>
            <a:fld id="{164850FC-DAC2-0646-8F22-BAEF440FD715}" type="slidenum">
              <a:rPr lang="ru-RU" sz="1600" b="1" smtClean="0">
                <a:solidFill>
                  <a:schemeClr val="tx1"/>
                </a:solidFill>
                <a:latin typeface="Montserrat" pitchFamily="2" charset="0"/>
              </a:rPr>
              <a:t>23</a:t>
            </a:fld>
            <a:endParaRPr lang="ru-RU" sz="1600" b="1" dirty="0">
              <a:solidFill>
                <a:schemeClr val="tx1"/>
              </a:solidFill>
              <a:latin typeface="Montserrat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BE9733-56B7-5E5A-88E4-CA7CB1D71DE8}"/>
              </a:ext>
            </a:extLst>
          </p:cNvPr>
          <p:cNvSpPr txBox="1"/>
          <p:nvPr/>
        </p:nvSpPr>
        <p:spPr>
          <a:xfrm>
            <a:off x="1611248" y="2992277"/>
            <a:ext cx="47387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800" dirty="0">
                <a:latin typeface="Montserrat" pitchFamily="2" charset="0"/>
              </a:rPr>
              <a:t>Да (50%)</a:t>
            </a:r>
          </a:p>
          <a:p>
            <a:pPr algn="l"/>
            <a:endParaRPr lang="ru-RU" sz="2800" dirty="0">
              <a:latin typeface="Montserrat" pitchFamily="2" charset="0"/>
            </a:endParaRPr>
          </a:p>
          <a:p>
            <a:pPr algn="l"/>
            <a:r>
              <a:rPr lang="ru-RU" sz="2800" dirty="0">
                <a:latin typeface="Montserrat" pitchFamily="2" charset="0"/>
              </a:rPr>
              <a:t>Нет (50%)</a:t>
            </a:r>
          </a:p>
        </p:txBody>
      </p:sp>
      <p:pic>
        <p:nvPicPr>
          <p:cNvPr id="7" name="Рисунок 6" descr="Флажок со сплошной заливкой">
            <a:extLst>
              <a:ext uri="{FF2B5EF4-FFF2-40B4-BE49-F238E27FC236}">
                <a16:creationId xmlns:a16="http://schemas.microsoft.com/office/drawing/2014/main" id="{1BD919E0-F603-EE74-8BB2-A9F29FD7A7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69900" y="2885756"/>
            <a:ext cx="717660" cy="717660"/>
          </a:xfrm>
          <a:prstGeom prst="rect">
            <a:avLst/>
          </a:prstGeom>
        </p:spPr>
      </p:pic>
      <p:pic>
        <p:nvPicPr>
          <p:cNvPr id="8" name="Рисунок 7" descr="Флажок со сплошной заливкой">
            <a:extLst>
              <a:ext uri="{FF2B5EF4-FFF2-40B4-BE49-F238E27FC236}">
                <a16:creationId xmlns:a16="http://schemas.microsoft.com/office/drawing/2014/main" id="{00E03414-9014-769C-5B8C-C547910766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69900" y="3752613"/>
            <a:ext cx="717660" cy="7176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D4F9928-2ACB-264B-6E9B-923092BB3BF9}"/>
              </a:ext>
            </a:extLst>
          </p:cNvPr>
          <p:cNvSpPr txBox="1"/>
          <p:nvPr/>
        </p:nvSpPr>
        <p:spPr>
          <a:xfrm>
            <a:off x="6983348" y="1859787"/>
            <a:ext cx="473875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400" dirty="0">
                <a:latin typeface="Montserrat" pitchFamily="2" charset="0"/>
              </a:rPr>
              <a:t>Существует модель компетенций молодого специалиста</a:t>
            </a:r>
          </a:p>
          <a:p>
            <a:pPr algn="l"/>
            <a:endParaRPr lang="ru-RU" sz="2400" dirty="0">
              <a:latin typeface="Montserrat" pitchFamily="2" charset="0"/>
            </a:endParaRPr>
          </a:p>
          <a:p>
            <a:pPr algn="l"/>
            <a:r>
              <a:rPr lang="ru-RU" sz="2400" dirty="0">
                <a:latin typeface="Montserrat" pitchFamily="2" charset="0"/>
              </a:rPr>
              <a:t>Есть прозрачные должностные требования компании</a:t>
            </a:r>
          </a:p>
          <a:p>
            <a:pPr algn="l"/>
            <a:endParaRPr lang="ru-RU" sz="2400" dirty="0">
              <a:latin typeface="Montserrat" pitchFamily="2" charset="0"/>
            </a:endParaRPr>
          </a:p>
          <a:p>
            <a:pPr algn="l"/>
            <a:r>
              <a:rPr lang="ru-RU" sz="2400" dirty="0">
                <a:latin typeface="Montserrat" pitchFamily="2" charset="0"/>
              </a:rPr>
              <a:t>Проводится интервью </a:t>
            </a:r>
            <a:br>
              <a:rPr lang="ru-RU" sz="2400" dirty="0">
                <a:latin typeface="Montserrat" pitchFamily="2" charset="0"/>
              </a:rPr>
            </a:br>
            <a:r>
              <a:rPr lang="ru-RU" sz="2400" dirty="0">
                <a:latin typeface="Montserrat" pitchFamily="2" charset="0"/>
              </a:rPr>
              <a:t>по компетенциям</a:t>
            </a:r>
          </a:p>
        </p:txBody>
      </p:sp>
      <p:pic>
        <p:nvPicPr>
          <p:cNvPr id="9" name="Рисунок 8" descr="Флажок со сплошной заливкой">
            <a:extLst>
              <a:ext uri="{FF2B5EF4-FFF2-40B4-BE49-F238E27FC236}">
                <a16:creationId xmlns:a16="http://schemas.microsoft.com/office/drawing/2014/main" id="{F9F0DED4-80D0-5F4A-6703-27C7BC4B00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105071" y="2102782"/>
            <a:ext cx="717660" cy="717660"/>
          </a:xfrm>
          <a:prstGeom prst="rect">
            <a:avLst/>
          </a:prstGeom>
        </p:spPr>
      </p:pic>
      <p:pic>
        <p:nvPicPr>
          <p:cNvPr id="12" name="Рисунок 11" descr="Флажок со сплошной заливкой">
            <a:extLst>
              <a:ext uri="{FF2B5EF4-FFF2-40B4-BE49-F238E27FC236}">
                <a16:creationId xmlns:a16="http://schemas.microsoft.com/office/drawing/2014/main" id="{1B47823F-9837-7781-35C7-14202414A4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105071" y="3517925"/>
            <a:ext cx="717660" cy="717660"/>
          </a:xfrm>
          <a:prstGeom prst="rect">
            <a:avLst/>
          </a:prstGeom>
        </p:spPr>
      </p:pic>
      <p:pic>
        <p:nvPicPr>
          <p:cNvPr id="18" name="Рисунок 17" descr="Флажок со сплошной заливкой">
            <a:extLst>
              <a:ext uri="{FF2B5EF4-FFF2-40B4-BE49-F238E27FC236}">
                <a16:creationId xmlns:a16="http://schemas.microsoft.com/office/drawing/2014/main" id="{8E4F0ABF-4D09-2232-EE6B-2707D23915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105071" y="4845134"/>
            <a:ext cx="717660" cy="717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4196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2E250118-61C9-AC03-F203-446170E97340}"/>
              </a:ext>
            </a:extLst>
          </p:cNvPr>
          <p:cNvCxnSpPr>
            <a:cxnSpLocks/>
          </p:cNvCxnSpPr>
          <p:nvPr/>
        </p:nvCxnSpPr>
        <p:spPr>
          <a:xfrm>
            <a:off x="6096000" y="0"/>
            <a:ext cx="0" cy="6858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C669FE87-A7D2-9E9A-6ED1-2BA77D225469}"/>
              </a:ext>
            </a:extLst>
          </p:cNvPr>
          <p:cNvSpPr/>
          <p:nvPr/>
        </p:nvSpPr>
        <p:spPr>
          <a:xfrm>
            <a:off x="6096000" y="-5917"/>
            <a:ext cx="6096000" cy="914400"/>
          </a:xfrm>
          <a:prstGeom prst="rect">
            <a:avLst/>
          </a:prstGeom>
          <a:solidFill>
            <a:srgbClr val="2FB56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C8B174AA-24AD-7941-B640-69F3AE68442A}"/>
              </a:ext>
            </a:extLst>
          </p:cNvPr>
          <p:cNvSpPr/>
          <p:nvPr/>
        </p:nvSpPr>
        <p:spPr>
          <a:xfrm>
            <a:off x="0" y="0"/>
            <a:ext cx="6096000" cy="914400"/>
          </a:xfrm>
          <a:prstGeom prst="rect">
            <a:avLst/>
          </a:prstGeom>
          <a:solidFill>
            <a:srgbClr val="0065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id="{3ADBE6FB-B918-5207-9474-4380565CD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9100" y="6394450"/>
            <a:ext cx="2743200" cy="365125"/>
          </a:xfrm>
        </p:spPr>
        <p:txBody>
          <a:bodyPr/>
          <a:lstStyle/>
          <a:p>
            <a:fld id="{164850FC-DAC2-0646-8F22-BAEF440FD715}" type="slidenum">
              <a:rPr lang="ru-RU" sz="1600" b="1" smtClean="0">
                <a:solidFill>
                  <a:schemeClr val="tx1"/>
                </a:solidFill>
                <a:latin typeface="Montserrat" pitchFamily="2" charset="0"/>
              </a:rPr>
              <a:t>24</a:t>
            </a:fld>
            <a:endParaRPr lang="ru-RU" sz="1600" b="1" dirty="0">
              <a:solidFill>
                <a:schemeClr val="tx1"/>
              </a:solidFill>
              <a:latin typeface="Montserrat" pitchFamily="2" charset="0"/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55CE3A6A-8127-598F-5ED9-D2AFF7C06574}"/>
              </a:ext>
            </a:extLst>
          </p:cNvPr>
          <p:cNvSpPr txBox="1">
            <a:spLocks/>
          </p:cNvSpPr>
          <p:nvPr/>
        </p:nvSpPr>
        <p:spPr bwMode="auto">
          <a:xfrm>
            <a:off x="141514" y="1"/>
            <a:ext cx="12050485" cy="897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l"/>
            <a:r>
              <a:rPr lang="ru-RU" sz="2400" b="1" dirty="0">
                <a:solidFill>
                  <a:schemeClr val="bg1"/>
                </a:solidFill>
                <a:latin typeface="Montserrat" pitchFamily="2" charset="0"/>
              </a:rPr>
              <a:t>Предоставляются ли высокопотенциальным сотрудникам преференции и какие преференции предпочтут студенты?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871876E-0E2F-78A5-EDAA-E247D3726785}"/>
              </a:ext>
            </a:extLst>
          </p:cNvPr>
          <p:cNvSpPr txBox="1"/>
          <p:nvPr/>
        </p:nvSpPr>
        <p:spPr>
          <a:xfrm>
            <a:off x="7313548" y="1240080"/>
            <a:ext cx="473875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400" dirty="0">
                <a:latin typeface="Montserrat" pitchFamily="2" charset="0"/>
              </a:rPr>
              <a:t>Подъемные выплаты (30%)</a:t>
            </a:r>
          </a:p>
          <a:p>
            <a:pPr algn="l"/>
            <a:endParaRPr lang="ru-RU" sz="2400" dirty="0">
              <a:latin typeface="Montserrat" pitchFamily="2" charset="0"/>
            </a:endParaRPr>
          </a:p>
          <a:p>
            <a:pPr algn="l"/>
            <a:r>
              <a:rPr lang="ru-RU" sz="2400" dirty="0">
                <a:latin typeface="Montserrat" pitchFamily="2" charset="0"/>
              </a:rPr>
              <a:t>ДМС для работника </a:t>
            </a:r>
            <a:br>
              <a:rPr lang="ru-RU" sz="2400" dirty="0">
                <a:latin typeface="Montserrat" pitchFamily="2" charset="0"/>
              </a:rPr>
            </a:br>
            <a:r>
              <a:rPr lang="ru-RU" sz="2400" dirty="0">
                <a:latin typeface="Montserrat" pitchFamily="2" charset="0"/>
              </a:rPr>
              <a:t>и его семьи (28%)</a:t>
            </a:r>
          </a:p>
          <a:p>
            <a:pPr algn="l"/>
            <a:endParaRPr lang="ru-RU" sz="2400" dirty="0">
              <a:latin typeface="Montserrat" pitchFamily="2" charset="0"/>
            </a:endParaRPr>
          </a:p>
          <a:p>
            <a:pPr algn="l"/>
            <a:r>
              <a:rPr lang="ru-RU" sz="2400" dirty="0">
                <a:latin typeface="Montserrat" pitchFamily="2" charset="0"/>
              </a:rPr>
              <a:t>Жилье (21%)</a:t>
            </a:r>
          </a:p>
          <a:p>
            <a:pPr algn="l"/>
            <a:endParaRPr lang="ru-RU" sz="2400" dirty="0">
              <a:latin typeface="Montserrat" pitchFamily="2" charset="0"/>
            </a:endParaRPr>
          </a:p>
          <a:p>
            <a:pPr algn="l"/>
            <a:r>
              <a:rPr lang="ru-RU" sz="2400" dirty="0">
                <a:latin typeface="Montserrat" pitchFamily="2" charset="0"/>
              </a:rPr>
              <a:t>Компенсация</a:t>
            </a:r>
            <a:br>
              <a:rPr lang="ru-RU" sz="2400" dirty="0">
                <a:latin typeface="Montserrat" pitchFamily="2" charset="0"/>
              </a:rPr>
            </a:br>
            <a:r>
              <a:rPr lang="ru-RU" sz="2400" dirty="0">
                <a:latin typeface="Montserrat" pitchFamily="2" charset="0"/>
              </a:rPr>
              <a:t>переезда (11%)</a:t>
            </a:r>
          </a:p>
          <a:p>
            <a:pPr algn="l"/>
            <a:endParaRPr lang="ru-RU" sz="2400" dirty="0">
              <a:latin typeface="Montserrat" pitchFamily="2" charset="0"/>
            </a:endParaRPr>
          </a:p>
          <a:p>
            <a:pPr algn="l"/>
            <a:r>
              <a:rPr lang="ru-RU" sz="2400" dirty="0">
                <a:latin typeface="Montserrat" pitchFamily="2" charset="0"/>
              </a:rPr>
              <a:t>Участие в поиске и оформлении жилья (9%)</a:t>
            </a:r>
          </a:p>
          <a:p>
            <a:pPr algn="l"/>
            <a:endParaRPr lang="ru-RU" sz="2400" dirty="0">
              <a:latin typeface="Montserrat" pitchFamily="2" charset="0"/>
            </a:endParaRPr>
          </a:p>
          <a:p>
            <a:pPr algn="l"/>
            <a:r>
              <a:rPr lang="ru-RU" sz="2400" dirty="0">
                <a:latin typeface="Montserrat" pitchFamily="2" charset="0"/>
              </a:rPr>
              <a:t>Иное (1%)</a:t>
            </a:r>
          </a:p>
        </p:txBody>
      </p:sp>
      <p:pic>
        <p:nvPicPr>
          <p:cNvPr id="17" name="Рисунок 16" descr="Флажок со сплошной заливкой">
            <a:extLst>
              <a:ext uri="{FF2B5EF4-FFF2-40B4-BE49-F238E27FC236}">
                <a16:creationId xmlns:a16="http://schemas.microsoft.com/office/drawing/2014/main" id="{16F6866B-CCCA-16E5-861F-D33DA87048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400404" y="1137459"/>
            <a:ext cx="717660" cy="717660"/>
          </a:xfrm>
          <a:prstGeom prst="rect">
            <a:avLst/>
          </a:prstGeom>
        </p:spPr>
      </p:pic>
      <p:pic>
        <p:nvPicPr>
          <p:cNvPr id="18" name="Рисунок 17" descr="Флажок со сплошной заливкой">
            <a:extLst>
              <a:ext uri="{FF2B5EF4-FFF2-40B4-BE49-F238E27FC236}">
                <a16:creationId xmlns:a16="http://schemas.microsoft.com/office/drawing/2014/main" id="{8C22E8E0-190D-4CDA-F0FB-A1B3F9EF7C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400404" y="2040551"/>
            <a:ext cx="717660" cy="717660"/>
          </a:xfrm>
          <a:prstGeom prst="rect">
            <a:avLst/>
          </a:prstGeom>
        </p:spPr>
      </p:pic>
      <p:pic>
        <p:nvPicPr>
          <p:cNvPr id="19" name="Рисунок 18" descr="Флажок со сплошной заливкой">
            <a:extLst>
              <a:ext uri="{FF2B5EF4-FFF2-40B4-BE49-F238E27FC236}">
                <a16:creationId xmlns:a16="http://schemas.microsoft.com/office/drawing/2014/main" id="{26B2C4C2-7D0F-86FF-95BA-E0BA082212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400404" y="3874318"/>
            <a:ext cx="717660" cy="717660"/>
          </a:xfrm>
          <a:prstGeom prst="rect">
            <a:avLst/>
          </a:prstGeom>
        </p:spPr>
      </p:pic>
      <p:pic>
        <p:nvPicPr>
          <p:cNvPr id="21" name="Рисунок 20" descr="Флажок со сплошной заливкой">
            <a:extLst>
              <a:ext uri="{FF2B5EF4-FFF2-40B4-BE49-F238E27FC236}">
                <a16:creationId xmlns:a16="http://schemas.microsoft.com/office/drawing/2014/main" id="{5C454EF3-701C-82DF-F426-24801BD91B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400404" y="2958077"/>
            <a:ext cx="717660" cy="717660"/>
          </a:xfrm>
          <a:prstGeom prst="rect">
            <a:avLst/>
          </a:prstGeom>
        </p:spPr>
      </p:pic>
      <p:pic>
        <p:nvPicPr>
          <p:cNvPr id="22" name="Рисунок 21" descr="Флажок со сплошной заливкой">
            <a:extLst>
              <a:ext uri="{FF2B5EF4-FFF2-40B4-BE49-F238E27FC236}">
                <a16:creationId xmlns:a16="http://schemas.microsoft.com/office/drawing/2014/main" id="{E1F42D3A-69D6-A7F2-789D-A105D219CA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400404" y="4970265"/>
            <a:ext cx="717660" cy="717660"/>
          </a:xfrm>
          <a:prstGeom prst="rect">
            <a:avLst/>
          </a:prstGeom>
        </p:spPr>
      </p:pic>
      <p:pic>
        <p:nvPicPr>
          <p:cNvPr id="23" name="Рисунок 22" descr="Флажок со сплошной заливкой">
            <a:extLst>
              <a:ext uri="{FF2B5EF4-FFF2-40B4-BE49-F238E27FC236}">
                <a16:creationId xmlns:a16="http://schemas.microsoft.com/office/drawing/2014/main" id="{CD7C1F29-4E05-A2CD-FDE3-6DFA878D52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400404" y="5807629"/>
            <a:ext cx="717660" cy="7176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3DC16A5-6302-C0D9-459C-609F192879B3}"/>
              </a:ext>
            </a:extLst>
          </p:cNvPr>
          <p:cNvSpPr txBox="1"/>
          <p:nvPr/>
        </p:nvSpPr>
        <p:spPr>
          <a:xfrm>
            <a:off x="1611248" y="2175849"/>
            <a:ext cx="47387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800" dirty="0">
                <a:latin typeface="Montserrat" pitchFamily="2" charset="0"/>
              </a:rPr>
              <a:t>Нет (83%)</a:t>
            </a:r>
          </a:p>
          <a:p>
            <a:pPr algn="l"/>
            <a:endParaRPr lang="ru-RU" sz="2800" dirty="0">
              <a:latin typeface="Montserrat" pitchFamily="2" charset="0"/>
            </a:endParaRPr>
          </a:p>
          <a:p>
            <a:pPr algn="l"/>
            <a:r>
              <a:rPr lang="ru-RU" sz="2800" dirty="0">
                <a:latin typeface="Montserrat" pitchFamily="2" charset="0"/>
              </a:rPr>
              <a:t>Да (17%)</a:t>
            </a:r>
          </a:p>
        </p:txBody>
      </p:sp>
      <p:pic>
        <p:nvPicPr>
          <p:cNvPr id="11" name="Рисунок 10" descr="Флажок со сплошной заливкой">
            <a:extLst>
              <a:ext uri="{FF2B5EF4-FFF2-40B4-BE49-F238E27FC236}">
                <a16:creationId xmlns:a16="http://schemas.microsoft.com/office/drawing/2014/main" id="{4DBB3B02-368E-8112-1025-D7AE5F4A1E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69900" y="2069328"/>
            <a:ext cx="717660" cy="717660"/>
          </a:xfrm>
          <a:prstGeom prst="rect">
            <a:avLst/>
          </a:prstGeom>
        </p:spPr>
      </p:pic>
      <p:pic>
        <p:nvPicPr>
          <p:cNvPr id="12" name="Рисунок 11" descr="Флажок со сплошной заливкой">
            <a:extLst>
              <a:ext uri="{FF2B5EF4-FFF2-40B4-BE49-F238E27FC236}">
                <a16:creationId xmlns:a16="http://schemas.microsoft.com/office/drawing/2014/main" id="{4842A81F-BF1C-E04D-EF5E-49B3A5685B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69900" y="2936185"/>
            <a:ext cx="717660" cy="717660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D04E406D-E0EB-15FE-9523-FDB2999FA9B4}"/>
              </a:ext>
            </a:extLst>
          </p:cNvPr>
          <p:cNvSpPr/>
          <p:nvPr/>
        </p:nvSpPr>
        <p:spPr>
          <a:xfrm>
            <a:off x="459014" y="4713514"/>
            <a:ext cx="5179786" cy="1647364"/>
          </a:xfrm>
          <a:prstGeom prst="rect">
            <a:avLst/>
          </a:prstGeom>
          <a:solidFill>
            <a:schemeClr val="bg1"/>
          </a:solidFill>
          <a:ln w="38100">
            <a:solidFill>
              <a:srgbClr val="561F7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  <a:latin typeface="Montserrat" pitchFamily="2" charset="0"/>
              </a:rPr>
              <a:t>Некоторые организации вовлекает высокопотенциальных сотрудников в корпоративные мероприятия и образовательные программы для сотрудников</a:t>
            </a:r>
          </a:p>
        </p:txBody>
      </p:sp>
    </p:spTree>
    <p:extLst>
      <p:ext uri="{BB962C8B-B14F-4D97-AF65-F5344CB8AC3E}">
        <p14:creationId xmlns:p14="http://schemas.microsoft.com/office/powerpoint/2010/main" val="26649750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C8B174AA-24AD-7941-B640-69F3AE68442A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0065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493825-752B-BCD1-21A3-832CD7D97F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514" y="0"/>
            <a:ext cx="12050485" cy="920317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chemeClr val="bg1"/>
                </a:solidFill>
                <a:latin typeface="Montserrat" pitchFamily="2" charset="0"/>
              </a:rPr>
              <a:t>Существует ли в компании планирование </a:t>
            </a:r>
            <a:br>
              <a:rPr lang="ru-RU" sz="2400" b="1" dirty="0">
                <a:solidFill>
                  <a:schemeClr val="bg1"/>
                </a:solidFill>
                <a:latin typeface="Montserrat" pitchFamily="2" charset="0"/>
              </a:rPr>
            </a:br>
            <a:r>
              <a:rPr lang="ru-RU" sz="2400" b="1" dirty="0">
                <a:solidFill>
                  <a:schemeClr val="bg1"/>
                </a:solidFill>
                <a:latin typeface="Montserrat" pitchFamily="2" charset="0"/>
              </a:rPr>
              <a:t>приема выпускников на несколько лет вперед?</a:t>
            </a:r>
          </a:p>
        </p:txBody>
      </p:sp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id="{3ADBE6FB-B918-5207-9474-4380565CD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9100" y="6394450"/>
            <a:ext cx="2743200" cy="365125"/>
          </a:xfrm>
        </p:spPr>
        <p:txBody>
          <a:bodyPr/>
          <a:lstStyle/>
          <a:p>
            <a:fld id="{164850FC-DAC2-0646-8F22-BAEF440FD715}" type="slidenum">
              <a:rPr lang="ru-RU" sz="1600" b="1" smtClean="0">
                <a:solidFill>
                  <a:schemeClr val="tx1"/>
                </a:solidFill>
                <a:latin typeface="Montserrat" pitchFamily="2" charset="0"/>
              </a:rPr>
              <a:t>25</a:t>
            </a:fld>
            <a:endParaRPr lang="ru-RU" sz="1600" b="1" dirty="0">
              <a:solidFill>
                <a:schemeClr val="tx1"/>
              </a:solidFill>
              <a:latin typeface="Montserrat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BE9733-56B7-5E5A-88E4-CA7CB1D71DE8}"/>
              </a:ext>
            </a:extLst>
          </p:cNvPr>
          <p:cNvSpPr txBox="1"/>
          <p:nvPr/>
        </p:nvSpPr>
        <p:spPr>
          <a:xfrm>
            <a:off x="1611248" y="2752792"/>
            <a:ext cx="47387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800" dirty="0">
                <a:latin typeface="Montserrat" pitchFamily="2" charset="0"/>
              </a:rPr>
              <a:t>Да (100%)</a:t>
            </a:r>
          </a:p>
          <a:p>
            <a:pPr algn="l"/>
            <a:endParaRPr lang="ru-RU" sz="2800" dirty="0">
              <a:latin typeface="Montserrat" pitchFamily="2" charset="0"/>
            </a:endParaRPr>
          </a:p>
          <a:p>
            <a:pPr algn="l"/>
            <a:r>
              <a:rPr lang="ru-RU" sz="2800" dirty="0">
                <a:latin typeface="Montserrat" pitchFamily="2" charset="0"/>
              </a:rPr>
              <a:t>Нет (0%)</a:t>
            </a:r>
          </a:p>
        </p:txBody>
      </p:sp>
      <p:pic>
        <p:nvPicPr>
          <p:cNvPr id="7" name="Рисунок 6" descr="Флажок со сплошной заливкой">
            <a:extLst>
              <a:ext uri="{FF2B5EF4-FFF2-40B4-BE49-F238E27FC236}">
                <a16:creationId xmlns:a16="http://schemas.microsoft.com/office/drawing/2014/main" id="{1BD919E0-F603-EE74-8BB2-A9F29FD7A7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69900" y="2646271"/>
            <a:ext cx="717660" cy="717660"/>
          </a:xfrm>
          <a:prstGeom prst="rect">
            <a:avLst/>
          </a:prstGeom>
        </p:spPr>
      </p:pic>
      <p:pic>
        <p:nvPicPr>
          <p:cNvPr id="8" name="Рисунок 7" descr="Флажок со сплошной заливкой">
            <a:extLst>
              <a:ext uri="{FF2B5EF4-FFF2-40B4-BE49-F238E27FC236}">
                <a16:creationId xmlns:a16="http://schemas.microsoft.com/office/drawing/2014/main" id="{00E03414-9014-769C-5B8C-C547910766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69900" y="3513128"/>
            <a:ext cx="717660" cy="7176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D4F9928-2ACB-264B-6E9B-923092BB3BF9}"/>
              </a:ext>
            </a:extLst>
          </p:cNvPr>
          <p:cNvSpPr txBox="1"/>
          <p:nvPr/>
        </p:nvSpPr>
        <p:spPr>
          <a:xfrm>
            <a:off x="7045033" y="1888487"/>
            <a:ext cx="47387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400" dirty="0">
                <a:latin typeface="Montserrat" pitchFamily="2" charset="0"/>
              </a:rPr>
              <a:t>Горизонт планирования более 5 лет (67%)</a:t>
            </a:r>
          </a:p>
          <a:p>
            <a:pPr algn="l"/>
            <a:endParaRPr lang="ru-RU" sz="2400" dirty="0">
              <a:latin typeface="Montserrat" pitchFamily="2" charset="0"/>
            </a:endParaRPr>
          </a:p>
          <a:p>
            <a:pPr algn="l"/>
            <a:r>
              <a:rPr lang="ru-RU" sz="2400" dirty="0">
                <a:latin typeface="Montserrat" pitchFamily="2" charset="0"/>
              </a:rPr>
              <a:t>Горизонт планирования </a:t>
            </a:r>
            <a:br>
              <a:rPr lang="ru-RU" sz="2400" dirty="0">
                <a:latin typeface="Montserrat" pitchFamily="2" charset="0"/>
              </a:rPr>
            </a:br>
            <a:r>
              <a:rPr lang="ru-RU" sz="2400" dirty="0">
                <a:latin typeface="Montserrat" pitchFamily="2" charset="0"/>
              </a:rPr>
              <a:t>до 5 лет (17</a:t>
            </a:r>
            <a:r>
              <a:rPr lang="ru-RU" sz="2400" dirty="0">
                <a:latin typeface="Montserrat" pitchFamily="2" charset="0"/>
                <a:sym typeface="Wingdings" pitchFamily="2" charset="2"/>
              </a:rPr>
              <a:t>%)</a:t>
            </a:r>
          </a:p>
          <a:p>
            <a:pPr algn="l"/>
            <a:endParaRPr lang="ru-RU" sz="2400" dirty="0">
              <a:latin typeface="Montserrat" pitchFamily="2" charset="0"/>
              <a:sym typeface="Wingdings" pitchFamily="2" charset="2"/>
            </a:endParaRPr>
          </a:p>
          <a:p>
            <a:pPr algn="l"/>
            <a:r>
              <a:rPr lang="ru-RU" sz="2400" dirty="0">
                <a:latin typeface="Montserrat" pitchFamily="2" charset="0"/>
                <a:sym typeface="Wingdings" pitchFamily="2" charset="2"/>
              </a:rPr>
              <a:t>Горизонт планирования </a:t>
            </a:r>
            <a:br>
              <a:rPr lang="ru-RU" sz="2400" dirty="0">
                <a:latin typeface="Montserrat" pitchFamily="2" charset="0"/>
                <a:sym typeface="Wingdings" pitchFamily="2" charset="2"/>
              </a:rPr>
            </a:br>
            <a:r>
              <a:rPr lang="ru-RU" sz="2400" dirty="0">
                <a:latin typeface="Montserrat" pitchFamily="2" charset="0"/>
                <a:sym typeface="Wingdings" pitchFamily="2" charset="2"/>
              </a:rPr>
              <a:t>1-2 года (17%)</a:t>
            </a:r>
            <a:endParaRPr lang="ru-RU" sz="2400" dirty="0">
              <a:latin typeface="Montserrat" pitchFamily="2" charset="0"/>
            </a:endParaRPr>
          </a:p>
        </p:txBody>
      </p:sp>
      <p:pic>
        <p:nvPicPr>
          <p:cNvPr id="9" name="Рисунок 8" descr="Флажок со сплошной заливкой">
            <a:extLst>
              <a:ext uri="{FF2B5EF4-FFF2-40B4-BE49-F238E27FC236}">
                <a16:creationId xmlns:a16="http://schemas.microsoft.com/office/drawing/2014/main" id="{F9F0DED4-80D0-5F4A-6703-27C7BC4B00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166756" y="1998543"/>
            <a:ext cx="717660" cy="717660"/>
          </a:xfrm>
          <a:prstGeom prst="rect">
            <a:avLst/>
          </a:prstGeom>
        </p:spPr>
      </p:pic>
      <p:pic>
        <p:nvPicPr>
          <p:cNvPr id="12" name="Рисунок 11" descr="Флажок со сплошной заливкой">
            <a:extLst>
              <a:ext uri="{FF2B5EF4-FFF2-40B4-BE49-F238E27FC236}">
                <a16:creationId xmlns:a16="http://schemas.microsoft.com/office/drawing/2014/main" id="{1B47823F-9837-7781-35C7-14202414A4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166756" y="3123943"/>
            <a:ext cx="717660" cy="717660"/>
          </a:xfrm>
          <a:prstGeom prst="rect">
            <a:avLst/>
          </a:prstGeom>
        </p:spPr>
      </p:pic>
      <p:pic>
        <p:nvPicPr>
          <p:cNvPr id="18" name="Рисунок 17" descr="Флажок со сплошной заливкой">
            <a:extLst>
              <a:ext uri="{FF2B5EF4-FFF2-40B4-BE49-F238E27FC236}">
                <a16:creationId xmlns:a16="http://schemas.microsoft.com/office/drawing/2014/main" id="{8E4F0ABF-4D09-2232-EE6B-2707D23915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166756" y="4217815"/>
            <a:ext cx="717660" cy="71766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ED22597-396F-4B0D-8978-A49614B34B7A}"/>
              </a:ext>
            </a:extLst>
          </p:cNvPr>
          <p:cNvSpPr/>
          <p:nvPr/>
        </p:nvSpPr>
        <p:spPr>
          <a:xfrm>
            <a:off x="459014" y="5642068"/>
            <a:ext cx="9860643" cy="718810"/>
          </a:xfrm>
          <a:prstGeom prst="rect">
            <a:avLst/>
          </a:prstGeom>
          <a:solidFill>
            <a:schemeClr val="bg1"/>
          </a:solidFill>
          <a:ln w="38100">
            <a:solidFill>
              <a:srgbClr val="561F7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  <a:latin typeface="Montserrat" pitchFamily="2" charset="0"/>
              </a:rPr>
              <a:t>Некоторые из опрошенных компаний считают, что их горизонт планирования не носит системный характер, а какие-то уточняют план в ежегодном формате</a:t>
            </a:r>
          </a:p>
        </p:txBody>
      </p:sp>
    </p:spTree>
    <p:extLst>
      <p:ext uri="{BB962C8B-B14F-4D97-AF65-F5344CB8AC3E}">
        <p14:creationId xmlns:p14="http://schemas.microsoft.com/office/powerpoint/2010/main" val="15926925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2E250118-61C9-AC03-F203-446170E97340}"/>
              </a:ext>
            </a:extLst>
          </p:cNvPr>
          <p:cNvCxnSpPr>
            <a:cxnSpLocks/>
          </p:cNvCxnSpPr>
          <p:nvPr/>
        </p:nvCxnSpPr>
        <p:spPr>
          <a:xfrm>
            <a:off x="6096000" y="0"/>
            <a:ext cx="0" cy="6858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C669FE87-A7D2-9E9A-6ED1-2BA77D225469}"/>
              </a:ext>
            </a:extLst>
          </p:cNvPr>
          <p:cNvSpPr/>
          <p:nvPr/>
        </p:nvSpPr>
        <p:spPr>
          <a:xfrm>
            <a:off x="6096000" y="-5917"/>
            <a:ext cx="6096000" cy="914400"/>
          </a:xfrm>
          <a:prstGeom prst="rect">
            <a:avLst/>
          </a:prstGeom>
          <a:solidFill>
            <a:srgbClr val="2FB56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C8B174AA-24AD-7941-B640-69F3AE68442A}"/>
              </a:ext>
            </a:extLst>
          </p:cNvPr>
          <p:cNvSpPr/>
          <p:nvPr/>
        </p:nvSpPr>
        <p:spPr>
          <a:xfrm>
            <a:off x="0" y="0"/>
            <a:ext cx="6096000" cy="914400"/>
          </a:xfrm>
          <a:prstGeom prst="rect">
            <a:avLst/>
          </a:prstGeom>
          <a:solidFill>
            <a:srgbClr val="0065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493825-752B-BCD1-21A3-832CD7D97F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514" y="0"/>
            <a:ext cx="12050485" cy="920317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chemeClr val="bg1"/>
                </a:solidFill>
                <a:latin typeface="Montserrat" pitchFamily="2" charset="0"/>
              </a:rPr>
              <a:t>Насколько сложно сегодня компании найти </a:t>
            </a:r>
            <a:br>
              <a:rPr lang="ru-RU" sz="2400" b="1" dirty="0">
                <a:solidFill>
                  <a:schemeClr val="bg1"/>
                </a:solidFill>
                <a:latin typeface="Montserrat" pitchFamily="2" charset="0"/>
              </a:rPr>
            </a:br>
            <a:r>
              <a:rPr lang="ru-RU" sz="2400" b="1" dirty="0">
                <a:solidFill>
                  <a:schemeClr val="bg1"/>
                </a:solidFill>
                <a:latin typeface="Montserrat" pitchFamily="2" charset="0"/>
              </a:rPr>
              <a:t>подходящего выпускника, а выпускнику – компанию?</a:t>
            </a:r>
          </a:p>
        </p:txBody>
      </p:sp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id="{3ADBE6FB-B918-5207-9474-4380565CD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9100" y="6394450"/>
            <a:ext cx="2743200" cy="365125"/>
          </a:xfrm>
        </p:spPr>
        <p:txBody>
          <a:bodyPr/>
          <a:lstStyle/>
          <a:p>
            <a:fld id="{164850FC-DAC2-0646-8F22-BAEF440FD715}" type="slidenum">
              <a:rPr lang="ru-RU" sz="1600" b="1" smtClean="0">
                <a:solidFill>
                  <a:schemeClr val="tx1"/>
                </a:solidFill>
                <a:latin typeface="Montserrat" pitchFamily="2" charset="0"/>
              </a:rPr>
              <a:t>26</a:t>
            </a:fld>
            <a:endParaRPr lang="ru-RU" sz="1600" b="1" dirty="0">
              <a:solidFill>
                <a:schemeClr val="tx1"/>
              </a:solidFill>
              <a:latin typeface="Montserrat" pitchFamily="2" charset="0"/>
            </a:endParaRP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2251219B-9A7F-F4EF-39B3-99B1EAA9DB59}"/>
              </a:ext>
            </a:extLst>
          </p:cNvPr>
          <p:cNvGrpSpPr/>
          <p:nvPr/>
        </p:nvGrpSpPr>
        <p:grpSpPr>
          <a:xfrm>
            <a:off x="399157" y="3080900"/>
            <a:ext cx="4938401" cy="1337078"/>
            <a:chOff x="371530" y="2781673"/>
            <a:chExt cx="3409155" cy="923034"/>
          </a:xfrm>
        </p:grpSpPr>
        <p:pic>
          <p:nvPicPr>
            <p:cNvPr id="11" name="Рисунок 10" descr="Значок &quot;Создать&quot; со сплошной заливкой">
              <a:extLst>
                <a:ext uri="{FF2B5EF4-FFF2-40B4-BE49-F238E27FC236}">
                  <a16:creationId xmlns:a16="http://schemas.microsoft.com/office/drawing/2014/main" id="{C376296C-BD42-0912-7DED-A43AB11086C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371530" y="2781673"/>
              <a:ext cx="914400" cy="914400"/>
            </a:xfrm>
            <a:prstGeom prst="rect">
              <a:avLst/>
            </a:prstGeom>
          </p:spPr>
        </p:pic>
        <p:pic>
          <p:nvPicPr>
            <p:cNvPr id="12" name="Рисунок 11" descr="Значок &quot;Создать&quot; со сплошной заливкой">
              <a:extLst>
                <a:ext uri="{FF2B5EF4-FFF2-40B4-BE49-F238E27FC236}">
                  <a16:creationId xmlns:a16="http://schemas.microsoft.com/office/drawing/2014/main" id="{404D9493-1A76-42AB-6EC0-C8208BD708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1285930" y="2781673"/>
              <a:ext cx="914400" cy="914400"/>
            </a:xfrm>
            <a:prstGeom prst="rect">
              <a:avLst/>
            </a:prstGeom>
          </p:spPr>
        </p:pic>
        <p:pic>
          <p:nvPicPr>
            <p:cNvPr id="13" name="Рисунок 12" descr="Значок &quot;Создать&quot; со сплошной заливкой">
              <a:extLst>
                <a:ext uri="{FF2B5EF4-FFF2-40B4-BE49-F238E27FC236}">
                  <a16:creationId xmlns:a16="http://schemas.microsoft.com/office/drawing/2014/main" id="{A3245FC3-9EC5-00A0-61FE-D6AFE0725D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2200330" y="2786160"/>
              <a:ext cx="914400" cy="914400"/>
            </a:xfrm>
            <a:prstGeom prst="rect">
              <a:avLst/>
            </a:prstGeom>
          </p:spPr>
        </p:pic>
        <p:pic>
          <p:nvPicPr>
            <p:cNvPr id="15" name="Рисунок 14" descr="Значок &quot;Создать&quot; со сплошной заливкой">
              <a:extLst>
                <a:ext uri="{FF2B5EF4-FFF2-40B4-BE49-F238E27FC236}">
                  <a16:creationId xmlns:a16="http://schemas.microsoft.com/office/drawing/2014/main" id="{8E5A3D58-0DA8-91C3-8E1F-6E06437A11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r="27170"/>
            <a:stretch/>
          </p:blipFill>
          <p:spPr>
            <a:xfrm>
              <a:off x="3114728" y="2790307"/>
              <a:ext cx="665957" cy="914400"/>
            </a:xfrm>
            <a:prstGeom prst="rect">
              <a:avLst/>
            </a:prstGeom>
          </p:spPr>
        </p:pic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ECE5BC7F-7E0C-1B37-E42E-DFC2E26F587C}"/>
              </a:ext>
            </a:extLst>
          </p:cNvPr>
          <p:cNvGrpSpPr/>
          <p:nvPr/>
        </p:nvGrpSpPr>
        <p:grpSpPr>
          <a:xfrm>
            <a:off x="6854443" y="3087154"/>
            <a:ext cx="4579113" cy="1337078"/>
            <a:chOff x="371530" y="2781673"/>
            <a:chExt cx="3161126" cy="923034"/>
          </a:xfrm>
          <a:solidFill>
            <a:srgbClr val="0065A7"/>
          </a:solidFill>
        </p:grpSpPr>
        <p:pic>
          <p:nvPicPr>
            <p:cNvPr id="17" name="Рисунок 16" descr="Значок &quot;Создать&quot; со сплошной заливкой">
              <a:extLst>
                <a:ext uri="{FF2B5EF4-FFF2-40B4-BE49-F238E27FC236}">
                  <a16:creationId xmlns:a16="http://schemas.microsoft.com/office/drawing/2014/main" id="{27807D81-6324-73E1-6085-322D7D16A49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371530" y="2781673"/>
              <a:ext cx="914400" cy="914400"/>
            </a:xfrm>
            <a:prstGeom prst="rect">
              <a:avLst/>
            </a:prstGeom>
          </p:spPr>
        </p:pic>
        <p:pic>
          <p:nvPicPr>
            <p:cNvPr id="18" name="Рисунок 17" descr="Значок &quot;Создать&quot; со сплошной заливкой">
              <a:extLst>
                <a:ext uri="{FF2B5EF4-FFF2-40B4-BE49-F238E27FC236}">
                  <a16:creationId xmlns:a16="http://schemas.microsoft.com/office/drawing/2014/main" id="{29FAAEA3-87EB-CDBC-F11D-C2669B6B296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1285930" y="2781673"/>
              <a:ext cx="914400" cy="914400"/>
            </a:xfrm>
            <a:prstGeom prst="rect">
              <a:avLst/>
            </a:prstGeom>
          </p:spPr>
        </p:pic>
        <p:pic>
          <p:nvPicPr>
            <p:cNvPr id="19" name="Рисунок 18" descr="Значок &quot;Создать&quot; со сплошной заливкой">
              <a:extLst>
                <a:ext uri="{FF2B5EF4-FFF2-40B4-BE49-F238E27FC236}">
                  <a16:creationId xmlns:a16="http://schemas.microsoft.com/office/drawing/2014/main" id="{DCF2AB31-C9C6-A8E7-C4EF-B65A4F872F3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2200330" y="2786160"/>
              <a:ext cx="914400" cy="914400"/>
            </a:xfrm>
            <a:prstGeom prst="rect">
              <a:avLst/>
            </a:prstGeom>
          </p:spPr>
        </p:pic>
        <p:pic>
          <p:nvPicPr>
            <p:cNvPr id="20" name="Рисунок 19" descr="Значок &quot;Создать&quot; со сплошной заливкой">
              <a:extLst>
                <a:ext uri="{FF2B5EF4-FFF2-40B4-BE49-F238E27FC236}">
                  <a16:creationId xmlns:a16="http://schemas.microsoft.com/office/drawing/2014/main" id="{FC5B2707-F8D3-3942-F602-DCFB7F3984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 r="54294"/>
            <a:stretch/>
          </p:blipFill>
          <p:spPr>
            <a:xfrm>
              <a:off x="3114729" y="2790307"/>
              <a:ext cx="417927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155597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C8B174AA-24AD-7941-B640-69F3AE68442A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2FB56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7F706A-39DB-DEF4-C0EB-92DC32288B45}"/>
              </a:ext>
            </a:extLst>
          </p:cNvPr>
          <p:cNvSpPr txBox="1"/>
          <p:nvPr/>
        </p:nvSpPr>
        <p:spPr>
          <a:xfrm>
            <a:off x="1433446" y="1098799"/>
            <a:ext cx="473875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400" dirty="0">
                <a:latin typeface="Montserrat" pitchFamily="2" charset="0"/>
              </a:rPr>
              <a:t>Газпром</a:t>
            </a:r>
          </a:p>
          <a:p>
            <a:pPr algn="l"/>
            <a:endParaRPr lang="ru-RU" sz="2400" dirty="0">
              <a:latin typeface="Montserrat" pitchFamily="2" charset="0"/>
            </a:endParaRPr>
          </a:p>
          <a:p>
            <a:pPr algn="l"/>
            <a:r>
              <a:rPr lang="ru-RU" sz="2400" dirty="0">
                <a:latin typeface="Montserrat" pitchFamily="2" charset="0"/>
              </a:rPr>
              <a:t>Росатом</a:t>
            </a:r>
          </a:p>
          <a:p>
            <a:pPr algn="l"/>
            <a:endParaRPr lang="ru-RU" sz="2400" dirty="0">
              <a:latin typeface="Montserrat" pitchFamily="2" charset="0"/>
            </a:endParaRPr>
          </a:p>
          <a:p>
            <a:pPr algn="l"/>
            <a:r>
              <a:rPr lang="ru-RU" sz="2400" b="1" dirty="0" err="1">
                <a:latin typeface="Montserrat" pitchFamily="2" charset="0"/>
              </a:rPr>
              <a:t>Россети</a:t>
            </a:r>
            <a:endParaRPr lang="ru-RU" sz="2400" b="1" dirty="0">
              <a:latin typeface="Montserrat" pitchFamily="2" charset="0"/>
            </a:endParaRPr>
          </a:p>
          <a:p>
            <a:pPr algn="l"/>
            <a:endParaRPr lang="ru-RU" sz="2400" dirty="0">
              <a:latin typeface="Montserrat" pitchFamily="2" charset="0"/>
            </a:endParaRPr>
          </a:p>
          <a:p>
            <a:pPr algn="l"/>
            <a:r>
              <a:rPr lang="ru-RU" sz="2400" b="1" dirty="0">
                <a:latin typeface="Montserrat" pitchFamily="2" charset="0"/>
              </a:rPr>
              <a:t>Системный оператор Единой энергетической системы</a:t>
            </a:r>
          </a:p>
          <a:p>
            <a:pPr algn="l"/>
            <a:endParaRPr lang="ru-RU" sz="2400" dirty="0">
              <a:latin typeface="Montserrat" pitchFamily="2" charset="0"/>
            </a:endParaRPr>
          </a:p>
          <a:p>
            <a:pPr algn="l"/>
            <a:r>
              <a:rPr lang="ru-RU" sz="2400" dirty="0">
                <a:latin typeface="Montserrat" pitchFamily="2" charset="0"/>
              </a:rPr>
              <a:t>Интер РАО</a:t>
            </a:r>
          </a:p>
          <a:p>
            <a:pPr algn="l"/>
            <a:endParaRPr lang="ru-RU" sz="2400" dirty="0">
              <a:latin typeface="Montserrat" pitchFamily="2" charset="0"/>
            </a:endParaRPr>
          </a:p>
          <a:p>
            <a:pPr algn="l"/>
            <a:r>
              <a:rPr lang="ru-RU" sz="2400" dirty="0">
                <a:latin typeface="Montserrat" pitchFamily="2" charset="0"/>
              </a:rPr>
              <a:t>СИБУР</a:t>
            </a:r>
          </a:p>
          <a:p>
            <a:pPr algn="l"/>
            <a:endParaRPr lang="ru-RU" sz="2400" dirty="0">
              <a:latin typeface="Montserrat" pitchFamily="2" charset="0"/>
            </a:endParaRPr>
          </a:p>
          <a:p>
            <a:pPr algn="l"/>
            <a:r>
              <a:rPr lang="ru-RU" sz="2400" dirty="0">
                <a:latin typeface="Montserrat" pitchFamily="2" charset="0"/>
              </a:rPr>
              <a:t>Газпром нефть</a:t>
            </a:r>
          </a:p>
        </p:txBody>
      </p:sp>
      <p:pic>
        <p:nvPicPr>
          <p:cNvPr id="28" name="Рисунок 27" descr="Флажок со сплошной заливкой">
            <a:extLst>
              <a:ext uri="{FF2B5EF4-FFF2-40B4-BE49-F238E27FC236}">
                <a16:creationId xmlns:a16="http://schemas.microsoft.com/office/drawing/2014/main" id="{7D0CA6F7-8179-3C9F-B177-AC46B5AC0C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69900" y="947058"/>
            <a:ext cx="717660" cy="717660"/>
          </a:xfrm>
          <a:prstGeom prst="rect">
            <a:avLst/>
          </a:prstGeom>
        </p:spPr>
      </p:pic>
      <p:pic>
        <p:nvPicPr>
          <p:cNvPr id="29" name="Рисунок 28" descr="Флажок со сплошной заливкой">
            <a:extLst>
              <a:ext uri="{FF2B5EF4-FFF2-40B4-BE49-F238E27FC236}">
                <a16:creationId xmlns:a16="http://schemas.microsoft.com/office/drawing/2014/main" id="{B8339987-15F8-4A4D-C690-D753DE196B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80784" y="1697376"/>
            <a:ext cx="717660" cy="717660"/>
          </a:xfrm>
          <a:prstGeom prst="rect">
            <a:avLst/>
          </a:prstGeom>
        </p:spPr>
      </p:pic>
      <p:pic>
        <p:nvPicPr>
          <p:cNvPr id="30" name="Рисунок 29" descr="Флажок со сплошной заливкой">
            <a:extLst>
              <a:ext uri="{FF2B5EF4-FFF2-40B4-BE49-F238E27FC236}">
                <a16:creationId xmlns:a16="http://schemas.microsoft.com/office/drawing/2014/main" id="{42C481F2-4EB5-E76B-D79B-44D7AC57CB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69900" y="3474821"/>
            <a:ext cx="717660" cy="717660"/>
          </a:xfrm>
          <a:prstGeom prst="rect">
            <a:avLst/>
          </a:prstGeom>
        </p:spPr>
      </p:pic>
      <p:pic>
        <p:nvPicPr>
          <p:cNvPr id="31" name="Рисунок 30" descr="Флажок со сплошной заливкой">
            <a:extLst>
              <a:ext uri="{FF2B5EF4-FFF2-40B4-BE49-F238E27FC236}">
                <a16:creationId xmlns:a16="http://schemas.microsoft.com/office/drawing/2014/main" id="{311D520D-E284-8DEF-D95D-64ABC26EE5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59015" y="5346914"/>
            <a:ext cx="717660" cy="717660"/>
          </a:xfrm>
          <a:prstGeom prst="rect">
            <a:avLst/>
          </a:prstGeom>
        </p:spPr>
      </p:pic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id="{3ADBE6FB-B918-5207-9474-4380565CD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9100" y="6394450"/>
            <a:ext cx="2743200" cy="365125"/>
          </a:xfrm>
        </p:spPr>
        <p:txBody>
          <a:bodyPr/>
          <a:lstStyle/>
          <a:p>
            <a:fld id="{164850FC-DAC2-0646-8F22-BAEF440FD715}" type="slidenum">
              <a:rPr lang="ru-RU" sz="1600" b="1" smtClean="0">
                <a:solidFill>
                  <a:schemeClr val="tx1"/>
                </a:solidFill>
                <a:latin typeface="Montserrat" pitchFamily="2" charset="0"/>
              </a:rPr>
              <a:t>27</a:t>
            </a:fld>
            <a:endParaRPr lang="ru-RU" sz="1600" b="1" dirty="0">
              <a:solidFill>
                <a:schemeClr val="tx1"/>
              </a:solidFill>
              <a:latin typeface="Montserrat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4CDD0C6-A27B-AE62-D07B-76782EBC7978}"/>
              </a:ext>
            </a:extLst>
          </p:cNvPr>
          <p:cNvSpPr txBox="1"/>
          <p:nvPr/>
        </p:nvSpPr>
        <p:spPr>
          <a:xfrm>
            <a:off x="7313548" y="1411036"/>
            <a:ext cx="473875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400" dirty="0">
                <a:latin typeface="Montserrat" pitchFamily="2" charset="0"/>
              </a:rPr>
              <a:t>НОВАТЭК</a:t>
            </a:r>
          </a:p>
          <a:p>
            <a:pPr algn="l"/>
            <a:endParaRPr lang="ru-RU" sz="2400" dirty="0">
              <a:latin typeface="Montserrat" pitchFamily="2" charset="0"/>
            </a:endParaRPr>
          </a:p>
          <a:p>
            <a:pPr algn="l"/>
            <a:r>
              <a:rPr lang="ru-RU" sz="2400" dirty="0">
                <a:latin typeface="Montserrat" pitchFamily="2" charset="0"/>
              </a:rPr>
              <a:t>Метрополис</a:t>
            </a:r>
          </a:p>
          <a:p>
            <a:pPr algn="l"/>
            <a:endParaRPr lang="ru-RU" sz="2400" dirty="0">
              <a:latin typeface="Montserrat" pitchFamily="2" charset="0"/>
            </a:endParaRPr>
          </a:p>
          <a:p>
            <a:pPr algn="l"/>
            <a:r>
              <a:rPr lang="ru-RU" sz="2400" dirty="0">
                <a:latin typeface="Montserrat" pitchFamily="2" charset="0"/>
              </a:rPr>
              <a:t>Лукойл</a:t>
            </a:r>
          </a:p>
          <a:p>
            <a:pPr algn="l"/>
            <a:endParaRPr lang="ru-RU" sz="2400" dirty="0">
              <a:latin typeface="Montserrat" pitchFamily="2" charset="0"/>
            </a:endParaRPr>
          </a:p>
          <a:p>
            <a:pPr algn="l"/>
            <a:r>
              <a:rPr lang="en-US" sz="2400" dirty="0">
                <a:latin typeface="Montserrat" pitchFamily="2" charset="0"/>
              </a:rPr>
              <a:t>General Electric</a:t>
            </a:r>
          </a:p>
          <a:p>
            <a:pPr algn="l"/>
            <a:endParaRPr lang="en-US" sz="2400" dirty="0">
              <a:latin typeface="Montserrat" pitchFamily="2" charset="0"/>
            </a:endParaRPr>
          </a:p>
          <a:p>
            <a:pPr algn="l"/>
            <a:r>
              <a:rPr lang="ru-RU" sz="2400" b="1" dirty="0">
                <a:latin typeface="Montserrat" pitchFamily="2" charset="0"/>
              </a:rPr>
              <a:t>Минэнерго России</a:t>
            </a:r>
          </a:p>
          <a:p>
            <a:pPr algn="l"/>
            <a:endParaRPr lang="ru-RU" sz="2400" dirty="0">
              <a:latin typeface="Montserrat" pitchFamily="2" charset="0"/>
            </a:endParaRPr>
          </a:p>
          <a:p>
            <a:pPr algn="l"/>
            <a:r>
              <a:rPr lang="en-US" sz="2400" dirty="0" err="1">
                <a:latin typeface="Montserrat" pitchFamily="2" charset="0"/>
              </a:rPr>
              <a:t>En</a:t>
            </a:r>
            <a:r>
              <a:rPr lang="en-US" sz="2400" dirty="0">
                <a:latin typeface="Montserrat" pitchFamily="2" charset="0"/>
              </a:rPr>
              <a:t>+</a:t>
            </a:r>
          </a:p>
          <a:p>
            <a:pPr algn="l"/>
            <a:endParaRPr lang="en-US" sz="2400" dirty="0">
              <a:latin typeface="Montserrat" pitchFamily="2" charset="0"/>
            </a:endParaRPr>
          </a:p>
          <a:p>
            <a:pPr algn="l"/>
            <a:r>
              <a:rPr lang="ru-RU" sz="2400" b="1" dirty="0">
                <a:latin typeface="Montserrat" pitchFamily="2" charset="0"/>
              </a:rPr>
              <a:t>ЯТЭК</a:t>
            </a:r>
          </a:p>
        </p:txBody>
      </p:sp>
      <p:pic>
        <p:nvPicPr>
          <p:cNvPr id="12" name="Рисунок 11" descr="Флажок со сплошной заливкой">
            <a:extLst>
              <a:ext uri="{FF2B5EF4-FFF2-40B4-BE49-F238E27FC236}">
                <a16:creationId xmlns:a16="http://schemas.microsoft.com/office/drawing/2014/main" id="{EBD1732D-C51F-D72D-A913-0AAA59A435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59015" y="6084605"/>
            <a:ext cx="717660" cy="717660"/>
          </a:xfrm>
          <a:prstGeom prst="rect">
            <a:avLst/>
          </a:prstGeom>
        </p:spPr>
      </p:pic>
      <p:pic>
        <p:nvPicPr>
          <p:cNvPr id="4" name="Рисунок 3" descr="Флажок со сплошной заливкой">
            <a:extLst>
              <a:ext uri="{FF2B5EF4-FFF2-40B4-BE49-F238E27FC236}">
                <a16:creationId xmlns:a16="http://schemas.microsoft.com/office/drawing/2014/main" id="{7C16BF25-329C-C8BF-B75D-0D83ABCD79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69900" y="2431365"/>
            <a:ext cx="717660" cy="717660"/>
          </a:xfrm>
          <a:prstGeom prst="rect">
            <a:avLst/>
          </a:prstGeom>
        </p:spPr>
      </p:pic>
      <p:pic>
        <p:nvPicPr>
          <p:cNvPr id="5" name="Рисунок 4" descr="Флажок со сплошной заливкой">
            <a:extLst>
              <a:ext uri="{FF2B5EF4-FFF2-40B4-BE49-F238E27FC236}">
                <a16:creationId xmlns:a16="http://schemas.microsoft.com/office/drawing/2014/main" id="{1D853909-426B-AF8F-F654-D89F3C5894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59015" y="4567640"/>
            <a:ext cx="717660" cy="717660"/>
          </a:xfrm>
          <a:prstGeom prst="rect">
            <a:avLst/>
          </a:prstGeom>
        </p:spPr>
      </p:pic>
      <p:pic>
        <p:nvPicPr>
          <p:cNvPr id="6" name="Рисунок 5" descr="Флажок со сплошной заливкой">
            <a:extLst>
              <a:ext uri="{FF2B5EF4-FFF2-40B4-BE49-F238E27FC236}">
                <a16:creationId xmlns:a16="http://schemas.microsoft.com/office/drawing/2014/main" id="{0381D16B-57E3-E59E-44CB-002B865829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418085" y="1272854"/>
            <a:ext cx="717660" cy="717660"/>
          </a:xfrm>
          <a:prstGeom prst="rect">
            <a:avLst/>
          </a:prstGeom>
        </p:spPr>
      </p:pic>
      <p:pic>
        <p:nvPicPr>
          <p:cNvPr id="7" name="Рисунок 6" descr="Флажок со сплошной заливкой">
            <a:extLst>
              <a:ext uri="{FF2B5EF4-FFF2-40B4-BE49-F238E27FC236}">
                <a16:creationId xmlns:a16="http://schemas.microsoft.com/office/drawing/2014/main" id="{E101C2D7-066E-6D62-DE55-BCAF8F836F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418085" y="2006843"/>
            <a:ext cx="717660" cy="717660"/>
          </a:xfrm>
          <a:prstGeom prst="rect">
            <a:avLst/>
          </a:prstGeom>
        </p:spPr>
      </p:pic>
      <p:pic>
        <p:nvPicPr>
          <p:cNvPr id="8" name="Рисунок 7" descr="Флажок со сплошной заливкой">
            <a:extLst>
              <a:ext uri="{FF2B5EF4-FFF2-40B4-BE49-F238E27FC236}">
                <a16:creationId xmlns:a16="http://schemas.microsoft.com/office/drawing/2014/main" id="{C3726E2B-DEFF-A125-FF0D-8E41C6E85D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418085" y="3474821"/>
            <a:ext cx="717660" cy="717660"/>
          </a:xfrm>
          <a:prstGeom prst="rect">
            <a:avLst/>
          </a:prstGeom>
        </p:spPr>
      </p:pic>
      <p:pic>
        <p:nvPicPr>
          <p:cNvPr id="9" name="Рисунок 8" descr="Флажок со сплошной заливкой">
            <a:extLst>
              <a:ext uri="{FF2B5EF4-FFF2-40B4-BE49-F238E27FC236}">
                <a16:creationId xmlns:a16="http://schemas.microsoft.com/office/drawing/2014/main" id="{42E84272-AE54-4CFD-D95C-57C1A92CBF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418085" y="4942799"/>
            <a:ext cx="717660" cy="717660"/>
          </a:xfrm>
          <a:prstGeom prst="rect">
            <a:avLst/>
          </a:prstGeom>
        </p:spPr>
      </p:pic>
      <p:pic>
        <p:nvPicPr>
          <p:cNvPr id="18" name="Рисунок 17" descr="Флажок со сплошной заливкой">
            <a:extLst>
              <a:ext uri="{FF2B5EF4-FFF2-40B4-BE49-F238E27FC236}">
                <a16:creationId xmlns:a16="http://schemas.microsoft.com/office/drawing/2014/main" id="{D9731760-89EE-09C4-E415-8312E8D490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418085" y="5676790"/>
            <a:ext cx="717660" cy="717660"/>
          </a:xfrm>
          <a:prstGeom prst="rect">
            <a:avLst/>
          </a:prstGeom>
        </p:spPr>
      </p:pic>
      <p:pic>
        <p:nvPicPr>
          <p:cNvPr id="19" name="Рисунок 18" descr="Флажок со сплошной заливкой">
            <a:extLst>
              <a:ext uri="{FF2B5EF4-FFF2-40B4-BE49-F238E27FC236}">
                <a16:creationId xmlns:a16="http://schemas.microsoft.com/office/drawing/2014/main" id="{C7CCD924-17DF-75F3-1B09-0AD887DA42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418085" y="2740832"/>
            <a:ext cx="717660" cy="717660"/>
          </a:xfrm>
          <a:prstGeom prst="rect">
            <a:avLst/>
          </a:prstGeom>
        </p:spPr>
      </p:pic>
      <p:pic>
        <p:nvPicPr>
          <p:cNvPr id="20" name="Рисунок 19" descr="Флажок со сплошной заливкой">
            <a:extLst>
              <a:ext uri="{FF2B5EF4-FFF2-40B4-BE49-F238E27FC236}">
                <a16:creationId xmlns:a16="http://schemas.microsoft.com/office/drawing/2014/main" id="{EB0B0799-F1B9-90A2-C954-ABEBB3AC2C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407200" y="4208810"/>
            <a:ext cx="717660" cy="717660"/>
          </a:xfrm>
          <a:prstGeom prst="rect">
            <a:avLst/>
          </a:prstGeom>
        </p:spPr>
      </p:pic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3990D886-3C84-656B-4424-54AEDE921403}"/>
              </a:ext>
            </a:extLst>
          </p:cNvPr>
          <p:cNvSpPr txBox="1">
            <a:spLocks/>
          </p:cNvSpPr>
          <p:nvPr/>
        </p:nvSpPr>
        <p:spPr bwMode="auto">
          <a:xfrm>
            <a:off x="141514" y="1"/>
            <a:ext cx="1205048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l"/>
            <a:r>
              <a:rPr lang="ru-RU" sz="2400" b="1" dirty="0">
                <a:solidFill>
                  <a:schemeClr val="bg1"/>
                </a:solidFill>
                <a:latin typeface="Montserrat" pitchFamily="2" charset="0"/>
              </a:rPr>
              <a:t>Назовите компанию, в которой вы бы хотели работать?</a:t>
            </a:r>
          </a:p>
        </p:txBody>
      </p:sp>
    </p:spTree>
    <p:extLst>
      <p:ext uri="{BB962C8B-B14F-4D97-AF65-F5344CB8AC3E}">
        <p14:creationId xmlns:p14="http://schemas.microsoft.com/office/powerpoint/2010/main" val="6984929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C669FE87-A7D2-9E9A-6ED1-2BA77D225469}"/>
              </a:ext>
            </a:extLst>
          </p:cNvPr>
          <p:cNvSpPr/>
          <p:nvPr/>
        </p:nvSpPr>
        <p:spPr>
          <a:xfrm>
            <a:off x="0" y="-5917"/>
            <a:ext cx="12192000" cy="914400"/>
          </a:xfrm>
          <a:prstGeom prst="rect">
            <a:avLst/>
          </a:prstGeom>
          <a:solidFill>
            <a:srgbClr val="2FB56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7F706A-39DB-DEF4-C0EB-92DC32288B45}"/>
              </a:ext>
            </a:extLst>
          </p:cNvPr>
          <p:cNvSpPr txBox="1"/>
          <p:nvPr/>
        </p:nvSpPr>
        <p:spPr>
          <a:xfrm>
            <a:off x="1611248" y="2219392"/>
            <a:ext cx="473875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800" dirty="0">
                <a:latin typeface="Montserrat" pitchFamily="2" charset="0"/>
              </a:rPr>
              <a:t>Из вуза (33</a:t>
            </a:r>
            <a:r>
              <a:rPr lang="ru-RU" sz="2800" dirty="0">
                <a:latin typeface="Montserrat" pitchFamily="2" charset="0"/>
                <a:sym typeface="Wingdings" pitchFamily="2" charset="2"/>
              </a:rPr>
              <a:t>%)</a:t>
            </a:r>
          </a:p>
          <a:p>
            <a:pPr algn="l"/>
            <a:endParaRPr lang="ru-RU" sz="2800" dirty="0">
              <a:latin typeface="Montserrat" pitchFamily="2" charset="0"/>
              <a:sym typeface="Wingdings" pitchFamily="2" charset="2"/>
            </a:endParaRPr>
          </a:p>
          <a:p>
            <a:pPr algn="l"/>
            <a:r>
              <a:rPr lang="ru-RU" sz="2800" dirty="0">
                <a:latin typeface="Montserrat" pitchFamily="2" charset="0"/>
              </a:rPr>
              <a:t>Из-за участия на мероприятии (24%)</a:t>
            </a:r>
          </a:p>
          <a:p>
            <a:pPr algn="l"/>
            <a:endParaRPr lang="ru-RU" sz="2800" dirty="0">
              <a:latin typeface="Montserrat" pitchFamily="2" charset="0"/>
            </a:endParaRPr>
          </a:p>
          <a:p>
            <a:pPr algn="l"/>
            <a:r>
              <a:rPr lang="ru-RU" sz="2800" dirty="0">
                <a:latin typeface="Montserrat" pitchFamily="2" charset="0"/>
              </a:rPr>
              <a:t>Проходил практику </a:t>
            </a:r>
            <a:br>
              <a:rPr lang="ru-RU" sz="2800" dirty="0">
                <a:latin typeface="Montserrat" pitchFamily="2" charset="0"/>
              </a:rPr>
            </a:br>
            <a:r>
              <a:rPr lang="ru-RU" sz="2800" dirty="0">
                <a:latin typeface="Montserrat" pitchFamily="2" charset="0"/>
              </a:rPr>
              <a:t>или стажировку (20%)</a:t>
            </a:r>
          </a:p>
        </p:txBody>
      </p:sp>
      <p:pic>
        <p:nvPicPr>
          <p:cNvPr id="28" name="Рисунок 27" descr="Флажок со сплошной заливкой">
            <a:extLst>
              <a:ext uri="{FF2B5EF4-FFF2-40B4-BE49-F238E27FC236}">
                <a16:creationId xmlns:a16="http://schemas.microsoft.com/office/drawing/2014/main" id="{7D0CA6F7-8179-3C9F-B177-AC46B5AC0C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69900" y="2262068"/>
            <a:ext cx="717660" cy="717660"/>
          </a:xfrm>
          <a:prstGeom prst="rect">
            <a:avLst/>
          </a:prstGeom>
        </p:spPr>
      </p:pic>
      <p:pic>
        <p:nvPicPr>
          <p:cNvPr id="29" name="Рисунок 28" descr="Флажок со сплошной заливкой">
            <a:extLst>
              <a:ext uri="{FF2B5EF4-FFF2-40B4-BE49-F238E27FC236}">
                <a16:creationId xmlns:a16="http://schemas.microsoft.com/office/drawing/2014/main" id="{B8339987-15F8-4A4D-C690-D753DE196B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69900" y="3407792"/>
            <a:ext cx="717660" cy="717660"/>
          </a:xfrm>
          <a:prstGeom prst="rect">
            <a:avLst/>
          </a:prstGeom>
        </p:spPr>
      </p:pic>
      <p:pic>
        <p:nvPicPr>
          <p:cNvPr id="30" name="Рисунок 29" descr="Флажок со сплошной заливкой">
            <a:extLst>
              <a:ext uri="{FF2B5EF4-FFF2-40B4-BE49-F238E27FC236}">
                <a16:creationId xmlns:a16="http://schemas.microsoft.com/office/drawing/2014/main" id="{42C481F2-4EB5-E76B-D79B-44D7AC57CB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69900" y="4270958"/>
            <a:ext cx="717660" cy="7176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2AE696B-EECC-8706-91D2-3ECB60B55C7C}"/>
              </a:ext>
            </a:extLst>
          </p:cNvPr>
          <p:cNvSpPr txBox="1"/>
          <p:nvPr/>
        </p:nvSpPr>
        <p:spPr>
          <a:xfrm>
            <a:off x="7523150" y="2194810"/>
            <a:ext cx="452915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800" dirty="0">
                <a:latin typeface="Montserrat" pitchFamily="2" charset="0"/>
              </a:rPr>
              <a:t>Из рекламы (11%)</a:t>
            </a:r>
          </a:p>
          <a:p>
            <a:pPr algn="l"/>
            <a:endParaRPr lang="ru-RU" sz="2800" dirty="0">
              <a:latin typeface="Montserrat" pitchFamily="2" charset="0"/>
            </a:endParaRPr>
          </a:p>
          <a:p>
            <a:r>
              <a:rPr lang="ru-RU" sz="2800" dirty="0">
                <a:latin typeface="Montserrat" pitchFamily="2" charset="0"/>
              </a:rPr>
              <a:t>Иное (12</a:t>
            </a:r>
            <a:r>
              <a:rPr lang="ru-RU" sz="2800" dirty="0">
                <a:latin typeface="Montserrat" pitchFamily="2" charset="0"/>
                <a:sym typeface="Wingdings" pitchFamily="2" charset="2"/>
              </a:rPr>
              <a:t>%)</a:t>
            </a:r>
            <a:r>
              <a:rPr lang="ru-RU" sz="3200" dirty="0">
                <a:latin typeface="Montserrat" pitchFamily="2" charset="0"/>
              </a:rPr>
              <a:t>:</a:t>
            </a:r>
          </a:p>
          <a:p>
            <a:pPr algn="l"/>
            <a:endParaRPr lang="ru-RU" sz="2000" dirty="0">
              <a:latin typeface="Montserrat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dirty="0">
                <a:latin typeface="Montserrat" pitchFamily="2" charset="0"/>
              </a:rPr>
              <a:t>От знакомых;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ru-RU" sz="2000" dirty="0">
              <a:latin typeface="Montserrat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dirty="0">
                <a:latin typeface="Montserrat" pitchFamily="2" charset="0"/>
              </a:rPr>
              <a:t>Общеизвестная компания;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ru-RU" sz="2000" dirty="0">
              <a:latin typeface="Montserrat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dirty="0">
                <a:latin typeface="Montserrat" pitchFamily="2" charset="0"/>
              </a:rPr>
              <a:t>Из интернета.</a:t>
            </a:r>
          </a:p>
        </p:txBody>
      </p:sp>
      <p:pic>
        <p:nvPicPr>
          <p:cNvPr id="5" name="Рисунок 4" descr="Флажок со сплошной заливкой">
            <a:extLst>
              <a:ext uri="{FF2B5EF4-FFF2-40B4-BE49-F238E27FC236}">
                <a16:creationId xmlns:a16="http://schemas.microsoft.com/office/drawing/2014/main" id="{85EE596C-AE35-800E-5C4A-24B549A35F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381802" y="2262068"/>
            <a:ext cx="717660" cy="717660"/>
          </a:xfrm>
          <a:prstGeom prst="rect">
            <a:avLst/>
          </a:prstGeom>
        </p:spPr>
      </p:pic>
      <p:pic>
        <p:nvPicPr>
          <p:cNvPr id="7" name="Рисунок 6" descr="Флажок со сплошной заливкой">
            <a:extLst>
              <a:ext uri="{FF2B5EF4-FFF2-40B4-BE49-F238E27FC236}">
                <a16:creationId xmlns:a16="http://schemas.microsoft.com/office/drawing/2014/main" id="{00D7DD8F-302B-68E4-CFE2-C362503D52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381802" y="3396906"/>
            <a:ext cx="717660" cy="717660"/>
          </a:xfrm>
          <a:prstGeom prst="rect">
            <a:avLst/>
          </a:prstGeom>
        </p:spPr>
      </p:pic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id="{3ADBE6FB-B918-5207-9474-4380565CD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9100" y="6394450"/>
            <a:ext cx="2743200" cy="365125"/>
          </a:xfrm>
        </p:spPr>
        <p:txBody>
          <a:bodyPr/>
          <a:lstStyle/>
          <a:p>
            <a:fld id="{164850FC-DAC2-0646-8F22-BAEF440FD715}" type="slidenum">
              <a:rPr lang="ru-RU" sz="1600" b="1" smtClean="0">
                <a:solidFill>
                  <a:schemeClr val="tx1"/>
                </a:solidFill>
                <a:latin typeface="Montserrat" pitchFamily="2" charset="0"/>
              </a:rPr>
              <a:t>28</a:t>
            </a:fld>
            <a:endParaRPr lang="ru-RU" sz="1600" b="1" dirty="0">
              <a:solidFill>
                <a:schemeClr val="tx1"/>
              </a:solidFill>
              <a:latin typeface="Montserrat" pitchFamily="2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8D76D5-1174-A5CB-5FA0-0BA49E3B138C}"/>
              </a:ext>
            </a:extLst>
          </p:cNvPr>
          <p:cNvSpPr txBox="1">
            <a:spLocks/>
          </p:cNvSpPr>
          <p:nvPr/>
        </p:nvSpPr>
        <p:spPr bwMode="auto">
          <a:xfrm>
            <a:off x="141514" y="1"/>
            <a:ext cx="1205048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l"/>
            <a:r>
              <a:rPr lang="ru-RU" sz="2400" b="1" dirty="0">
                <a:solidFill>
                  <a:schemeClr val="bg1"/>
                </a:solidFill>
                <a:latin typeface="Montserrat" pitchFamily="2" charset="0"/>
              </a:rPr>
              <a:t>Как вы узнали об этих компаниях?</a:t>
            </a:r>
          </a:p>
        </p:txBody>
      </p:sp>
    </p:spTree>
    <p:extLst>
      <p:ext uri="{BB962C8B-B14F-4D97-AF65-F5344CB8AC3E}">
        <p14:creationId xmlns:p14="http://schemas.microsoft.com/office/powerpoint/2010/main" val="26772256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снимок экрана, Графика, Красочность, графический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468CDF75-1390-AC8A-7360-AD4A055AA9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09" t="40839"/>
          <a:stretch/>
        </p:blipFill>
        <p:spPr>
          <a:xfrm>
            <a:off x="6145892" y="2800754"/>
            <a:ext cx="6046107" cy="4057246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A7182DD8-B760-3794-55DB-E761F9C5CBB0}"/>
              </a:ext>
            </a:extLst>
          </p:cNvPr>
          <p:cNvSpPr txBox="1">
            <a:spLocks/>
          </p:cNvSpPr>
          <p:nvPr/>
        </p:nvSpPr>
        <p:spPr>
          <a:xfrm>
            <a:off x="428305" y="2604813"/>
            <a:ext cx="12192000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6600" b="1" dirty="0">
                <a:solidFill>
                  <a:srgbClr val="561F79"/>
                </a:solidFill>
                <a:latin typeface="Montserrat" pitchFamily="2" charset="0"/>
              </a:rPr>
              <a:t>КАКИЕ ОЗАРЕНИЯ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821F69-C709-A2FB-A1F9-390878BB72E1}"/>
              </a:ext>
            </a:extLst>
          </p:cNvPr>
          <p:cNvSpPr txBox="1"/>
          <p:nvPr/>
        </p:nvSpPr>
        <p:spPr>
          <a:xfrm>
            <a:off x="428305" y="3720210"/>
            <a:ext cx="106657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3200" dirty="0">
                <a:latin typeface="Montserrat" pitchFamily="2" charset="0"/>
              </a:rPr>
              <a:t>для вашей работы вы смогли</a:t>
            </a:r>
          </a:p>
          <a:p>
            <a:pPr algn="l"/>
            <a:r>
              <a:rPr lang="ru-RU" sz="3200" dirty="0">
                <a:latin typeface="Montserrat" pitchFamily="2" charset="0"/>
              </a:rPr>
              <a:t>получить по итогам </a:t>
            </a:r>
          </a:p>
          <a:p>
            <a:pPr algn="l"/>
            <a:r>
              <a:rPr lang="ru-RU" sz="3200" dirty="0">
                <a:latin typeface="Montserrat" pitchFamily="2" charset="0"/>
              </a:rPr>
              <a:t>нашей сессии?</a:t>
            </a:r>
          </a:p>
        </p:txBody>
      </p:sp>
      <p:pic>
        <p:nvPicPr>
          <p:cNvPr id="7" name="Рисунок 6" descr="Изображение выглядит как снимок экрана, Графика, Красочность, графический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6443A1CD-DA8F-D7C6-2488-62B57454AC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93" t="7302" r="5402" b="73492"/>
          <a:stretch/>
        </p:blipFill>
        <p:spPr>
          <a:xfrm>
            <a:off x="428305" y="298603"/>
            <a:ext cx="11435174" cy="156966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5936B44-5640-9CF9-CF30-0FD22589266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t="12594" b="14807"/>
          <a:stretch/>
        </p:blipFill>
        <p:spPr>
          <a:xfrm>
            <a:off x="9466747" y="1273740"/>
            <a:ext cx="733167" cy="746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888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2E250118-61C9-AC03-F203-446170E97340}"/>
              </a:ext>
            </a:extLst>
          </p:cNvPr>
          <p:cNvCxnSpPr>
            <a:cxnSpLocks/>
          </p:cNvCxnSpPr>
          <p:nvPr/>
        </p:nvCxnSpPr>
        <p:spPr>
          <a:xfrm>
            <a:off x="6096000" y="0"/>
            <a:ext cx="0" cy="6858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C669FE87-A7D2-9E9A-6ED1-2BA77D225469}"/>
              </a:ext>
            </a:extLst>
          </p:cNvPr>
          <p:cNvSpPr/>
          <p:nvPr/>
        </p:nvSpPr>
        <p:spPr>
          <a:xfrm>
            <a:off x="6096000" y="-5917"/>
            <a:ext cx="6096000" cy="914400"/>
          </a:xfrm>
          <a:prstGeom prst="rect">
            <a:avLst/>
          </a:prstGeom>
          <a:solidFill>
            <a:srgbClr val="2FB56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C8B174AA-24AD-7941-B640-69F3AE68442A}"/>
              </a:ext>
            </a:extLst>
          </p:cNvPr>
          <p:cNvSpPr/>
          <p:nvPr/>
        </p:nvSpPr>
        <p:spPr>
          <a:xfrm>
            <a:off x="0" y="0"/>
            <a:ext cx="6096000" cy="914400"/>
          </a:xfrm>
          <a:prstGeom prst="rect">
            <a:avLst/>
          </a:prstGeom>
          <a:solidFill>
            <a:srgbClr val="0065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493825-752B-BCD1-21A3-832CD7D97F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514" y="0"/>
            <a:ext cx="12050485" cy="920317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chemeClr val="bg1"/>
                </a:solidFill>
                <a:latin typeface="Montserrat" pitchFamily="2" charset="0"/>
              </a:rPr>
              <a:t>Когда выпускник выбирает вуз и специальность, знает ли он, </a:t>
            </a:r>
            <a:br>
              <a:rPr lang="ru-RU" sz="2400" b="1" dirty="0">
                <a:solidFill>
                  <a:schemeClr val="bg1"/>
                </a:solidFill>
                <a:latin typeface="Montserrat" pitchFamily="2" charset="0"/>
              </a:rPr>
            </a:br>
            <a:r>
              <a:rPr lang="ru-RU" sz="2400" b="1" dirty="0">
                <a:solidFill>
                  <a:schemeClr val="bg1"/>
                </a:solidFill>
                <a:latin typeface="Montserrat" pitchFamily="2" charset="0"/>
              </a:rPr>
              <a:t>в какую компанию он хочет поступить на работу?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7F706A-39DB-DEF4-C0EB-92DC32288B45}"/>
              </a:ext>
            </a:extLst>
          </p:cNvPr>
          <p:cNvSpPr txBox="1"/>
          <p:nvPr/>
        </p:nvSpPr>
        <p:spPr>
          <a:xfrm>
            <a:off x="1611248" y="2066991"/>
            <a:ext cx="473875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800" dirty="0">
                <a:latin typeface="Montserrat" pitchFamily="2" charset="0"/>
              </a:rPr>
              <a:t>Скорее нет (83%)</a:t>
            </a:r>
          </a:p>
          <a:p>
            <a:pPr algn="l"/>
            <a:endParaRPr lang="ru-RU" sz="2800" dirty="0">
              <a:latin typeface="Montserrat" pitchFamily="2" charset="0"/>
            </a:endParaRPr>
          </a:p>
          <a:p>
            <a:pPr algn="l"/>
            <a:r>
              <a:rPr lang="ru-RU" sz="2800" dirty="0">
                <a:latin typeface="Montserrat" pitchFamily="2" charset="0"/>
              </a:rPr>
              <a:t>Скорее да (17%)</a:t>
            </a:r>
          </a:p>
          <a:p>
            <a:pPr algn="l"/>
            <a:endParaRPr lang="ru-RU" sz="2800" dirty="0">
              <a:latin typeface="Montserrat" pitchFamily="2" charset="0"/>
            </a:endParaRPr>
          </a:p>
          <a:p>
            <a:pPr algn="l"/>
            <a:r>
              <a:rPr lang="ru-RU" sz="2800" dirty="0">
                <a:latin typeface="Montserrat" pitchFamily="2" charset="0"/>
              </a:rPr>
              <a:t>Нет (0%)</a:t>
            </a:r>
          </a:p>
          <a:p>
            <a:pPr algn="l"/>
            <a:endParaRPr lang="ru-RU" sz="2800" dirty="0">
              <a:latin typeface="Montserrat" pitchFamily="2" charset="0"/>
            </a:endParaRPr>
          </a:p>
          <a:p>
            <a:pPr algn="l"/>
            <a:r>
              <a:rPr lang="ru-RU" sz="2800" dirty="0">
                <a:latin typeface="Montserrat" pitchFamily="2" charset="0"/>
              </a:rPr>
              <a:t>Да (0%)</a:t>
            </a:r>
          </a:p>
        </p:txBody>
      </p:sp>
      <p:pic>
        <p:nvPicPr>
          <p:cNvPr id="28" name="Рисунок 27" descr="Флажок со сплошной заливкой">
            <a:extLst>
              <a:ext uri="{FF2B5EF4-FFF2-40B4-BE49-F238E27FC236}">
                <a16:creationId xmlns:a16="http://schemas.microsoft.com/office/drawing/2014/main" id="{7D0CA6F7-8179-3C9F-B177-AC46B5AC0C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69900" y="1960470"/>
            <a:ext cx="717660" cy="717660"/>
          </a:xfrm>
          <a:prstGeom prst="rect">
            <a:avLst/>
          </a:prstGeom>
        </p:spPr>
      </p:pic>
      <p:pic>
        <p:nvPicPr>
          <p:cNvPr id="29" name="Рисунок 28" descr="Флажок со сплошной заливкой">
            <a:extLst>
              <a:ext uri="{FF2B5EF4-FFF2-40B4-BE49-F238E27FC236}">
                <a16:creationId xmlns:a16="http://schemas.microsoft.com/office/drawing/2014/main" id="{B8339987-15F8-4A4D-C690-D753DE196B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69900" y="2827327"/>
            <a:ext cx="717660" cy="717660"/>
          </a:xfrm>
          <a:prstGeom prst="rect">
            <a:avLst/>
          </a:prstGeom>
        </p:spPr>
      </p:pic>
      <p:pic>
        <p:nvPicPr>
          <p:cNvPr id="30" name="Рисунок 29" descr="Флажок со сплошной заливкой">
            <a:extLst>
              <a:ext uri="{FF2B5EF4-FFF2-40B4-BE49-F238E27FC236}">
                <a16:creationId xmlns:a16="http://schemas.microsoft.com/office/drawing/2014/main" id="{42C481F2-4EB5-E76B-D79B-44D7AC57CB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69900" y="3639586"/>
            <a:ext cx="717660" cy="717660"/>
          </a:xfrm>
          <a:prstGeom prst="rect">
            <a:avLst/>
          </a:prstGeom>
        </p:spPr>
      </p:pic>
      <p:pic>
        <p:nvPicPr>
          <p:cNvPr id="31" name="Рисунок 30" descr="Флажок со сплошной заливкой">
            <a:extLst>
              <a:ext uri="{FF2B5EF4-FFF2-40B4-BE49-F238E27FC236}">
                <a16:creationId xmlns:a16="http://schemas.microsoft.com/office/drawing/2014/main" id="{311D520D-E284-8DEF-D95D-64ABC26EE5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69900" y="4504466"/>
            <a:ext cx="717660" cy="7176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2AE696B-EECC-8706-91D2-3ECB60B55C7C}"/>
              </a:ext>
            </a:extLst>
          </p:cNvPr>
          <p:cNvSpPr txBox="1"/>
          <p:nvPr/>
        </p:nvSpPr>
        <p:spPr>
          <a:xfrm>
            <a:off x="7915036" y="2183924"/>
            <a:ext cx="473875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800" dirty="0">
                <a:latin typeface="Montserrat" pitchFamily="2" charset="0"/>
              </a:rPr>
              <a:t>Нет (37</a:t>
            </a:r>
            <a:r>
              <a:rPr lang="ru-RU" sz="2800" dirty="0">
                <a:latin typeface="Montserrat" pitchFamily="2" charset="0"/>
                <a:sym typeface="Wingdings" pitchFamily="2" charset="2"/>
              </a:rPr>
              <a:t>%)</a:t>
            </a:r>
          </a:p>
          <a:p>
            <a:pPr algn="l"/>
            <a:endParaRPr lang="ru-RU" sz="2800" dirty="0">
              <a:latin typeface="Montserrat" pitchFamily="2" charset="0"/>
              <a:sym typeface="Wingdings" pitchFamily="2" charset="2"/>
            </a:endParaRPr>
          </a:p>
          <a:p>
            <a:pPr algn="l"/>
            <a:r>
              <a:rPr lang="ru-RU" sz="2800" dirty="0">
                <a:latin typeface="Montserrat" pitchFamily="2" charset="0"/>
              </a:rPr>
              <a:t>Скорее да (30%)</a:t>
            </a:r>
          </a:p>
          <a:p>
            <a:pPr algn="l"/>
            <a:endParaRPr lang="ru-RU" sz="2800" dirty="0">
              <a:latin typeface="Montserrat" pitchFamily="2" charset="0"/>
            </a:endParaRPr>
          </a:p>
          <a:p>
            <a:pPr algn="l"/>
            <a:r>
              <a:rPr lang="ru-RU" sz="2800" dirty="0">
                <a:latin typeface="Montserrat" pitchFamily="2" charset="0"/>
              </a:rPr>
              <a:t>Да (20%)</a:t>
            </a:r>
          </a:p>
          <a:p>
            <a:pPr algn="l"/>
            <a:endParaRPr lang="ru-RU" sz="2800" dirty="0">
              <a:latin typeface="Montserrat" pitchFamily="2" charset="0"/>
            </a:endParaRPr>
          </a:p>
          <a:p>
            <a:pPr algn="l"/>
            <a:r>
              <a:rPr lang="ru-RU" sz="2800" dirty="0">
                <a:latin typeface="Montserrat" pitchFamily="2" charset="0"/>
              </a:rPr>
              <a:t>Скорее нет (13%)</a:t>
            </a:r>
          </a:p>
        </p:txBody>
      </p:sp>
      <p:pic>
        <p:nvPicPr>
          <p:cNvPr id="5" name="Рисунок 4" descr="Флажок со сплошной заливкой">
            <a:extLst>
              <a:ext uri="{FF2B5EF4-FFF2-40B4-BE49-F238E27FC236}">
                <a16:creationId xmlns:a16="http://schemas.microsoft.com/office/drawing/2014/main" id="{85EE596C-AE35-800E-5C4A-24B549A35F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773688" y="2077403"/>
            <a:ext cx="717660" cy="717660"/>
          </a:xfrm>
          <a:prstGeom prst="rect">
            <a:avLst/>
          </a:prstGeom>
        </p:spPr>
      </p:pic>
      <p:pic>
        <p:nvPicPr>
          <p:cNvPr id="7" name="Рисунок 6" descr="Флажок со сплошной заливкой">
            <a:extLst>
              <a:ext uri="{FF2B5EF4-FFF2-40B4-BE49-F238E27FC236}">
                <a16:creationId xmlns:a16="http://schemas.microsoft.com/office/drawing/2014/main" id="{00D7DD8F-302B-68E4-CFE2-C362503D52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773688" y="2944260"/>
            <a:ext cx="717660" cy="717660"/>
          </a:xfrm>
          <a:prstGeom prst="rect">
            <a:avLst/>
          </a:prstGeom>
        </p:spPr>
      </p:pic>
      <p:pic>
        <p:nvPicPr>
          <p:cNvPr id="8" name="Рисунок 7" descr="Флажок со сплошной заливкой">
            <a:extLst>
              <a:ext uri="{FF2B5EF4-FFF2-40B4-BE49-F238E27FC236}">
                <a16:creationId xmlns:a16="http://schemas.microsoft.com/office/drawing/2014/main" id="{49976DF2-A72E-22C1-A977-5A54C3C32D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773688" y="3756519"/>
            <a:ext cx="717660" cy="717660"/>
          </a:xfrm>
          <a:prstGeom prst="rect">
            <a:avLst/>
          </a:prstGeom>
        </p:spPr>
      </p:pic>
      <p:pic>
        <p:nvPicPr>
          <p:cNvPr id="9" name="Рисунок 8" descr="Флажок со сплошной заливкой">
            <a:extLst>
              <a:ext uri="{FF2B5EF4-FFF2-40B4-BE49-F238E27FC236}">
                <a16:creationId xmlns:a16="http://schemas.microsoft.com/office/drawing/2014/main" id="{863DF14A-FCC0-E22D-0848-68D2D0208F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773688" y="4621399"/>
            <a:ext cx="717660" cy="717660"/>
          </a:xfrm>
          <a:prstGeom prst="rect">
            <a:avLst/>
          </a:prstGeom>
        </p:spPr>
      </p:pic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id="{3ADBE6FB-B918-5207-9474-4380565CD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9100" y="6394450"/>
            <a:ext cx="2743200" cy="365125"/>
          </a:xfrm>
        </p:spPr>
        <p:txBody>
          <a:bodyPr/>
          <a:lstStyle/>
          <a:p>
            <a:fld id="{164850FC-DAC2-0646-8F22-BAEF440FD715}" type="slidenum">
              <a:rPr lang="ru-RU" sz="1600" b="1" smtClean="0">
                <a:solidFill>
                  <a:schemeClr val="tx1"/>
                </a:solidFill>
                <a:latin typeface="Montserrat" pitchFamily="2" charset="0"/>
              </a:rPr>
              <a:t>3</a:t>
            </a:fld>
            <a:endParaRPr lang="ru-RU" sz="1600" b="1" dirty="0">
              <a:solidFill>
                <a:schemeClr val="tx1"/>
              </a:solidFill>
              <a:latin typeface="Montserra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02995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2E250118-61C9-AC03-F203-446170E97340}"/>
              </a:ext>
            </a:extLst>
          </p:cNvPr>
          <p:cNvCxnSpPr>
            <a:cxnSpLocks/>
          </p:cNvCxnSpPr>
          <p:nvPr/>
        </p:nvCxnSpPr>
        <p:spPr>
          <a:xfrm>
            <a:off x="6096000" y="0"/>
            <a:ext cx="0" cy="6858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C669FE87-A7D2-9E9A-6ED1-2BA77D225469}"/>
              </a:ext>
            </a:extLst>
          </p:cNvPr>
          <p:cNvSpPr/>
          <p:nvPr/>
        </p:nvSpPr>
        <p:spPr>
          <a:xfrm>
            <a:off x="6096000" y="-5917"/>
            <a:ext cx="6096000" cy="914400"/>
          </a:xfrm>
          <a:prstGeom prst="rect">
            <a:avLst/>
          </a:prstGeom>
          <a:solidFill>
            <a:srgbClr val="2FB56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C8B174AA-24AD-7941-B640-69F3AE68442A}"/>
              </a:ext>
            </a:extLst>
          </p:cNvPr>
          <p:cNvSpPr/>
          <p:nvPr/>
        </p:nvSpPr>
        <p:spPr>
          <a:xfrm>
            <a:off x="0" y="0"/>
            <a:ext cx="6096000" cy="914400"/>
          </a:xfrm>
          <a:prstGeom prst="rect">
            <a:avLst/>
          </a:prstGeom>
          <a:solidFill>
            <a:srgbClr val="0065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493825-752B-BCD1-21A3-832CD7D97F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514" y="0"/>
            <a:ext cx="12050485" cy="920317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chemeClr val="bg1"/>
                </a:solidFill>
                <a:latin typeface="Montserrat" pitchFamily="2" charset="0"/>
              </a:rPr>
              <a:t>Когда выпускник школы выбирает вуз и специальность, знает ли он, какие специальности востребованы в ближайшие 3-5 лет?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7F706A-39DB-DEF4-C0EB-92DC32288B45}"/>
              </a:ext>
            </a:extLst>
          </p:cNvPr>
          <p:cNvSpPr txBox="1"/>
          <p:nvPr/>
        </p:nvSpPr>
        <p:spPr>
          <a:xfrm>
            <a:off x="1611248" y="2077877"/>
            <a:ext cx="473875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800" dirty="0">
                <a:latin typeface="Montserrat" pitchFamily="2" charset="0"/>
              </a:rPr>
              <a:t>Скорее да (50%)</a:t>
            </a:r>
          </a:p>
          <a:p>
            <a:pPr algn="l"/>
            <a:endParaRPr lang="ru-RU" sz="2800" dirty="0">
              <a:latin typeface="Montserrat" pitchFamily="2" charset="0"/>
            </a:endParaRPr>
          </a:p>
          <a:p>
            <a:pPr algn="l"/>
            <a:r>
              <a:rPr lang="ru-RU" sz="2800" dirty="0">
                <a:latin typeface="Montserrat" pitchFamily="2" charset="0"/>
              </a:rPr>
              <a:t>Скорее нет (50%)</a:t>
            </a:r>
          </a:p>
          <a:p>
            <a:pPr algn="l"/>
            <a:endParaRPr lang="ru-RU" sz="2800" dirty="0">
              <a:latin typeface="Montserrat" pitchFamily="2" charset="0"/>
            </a:endParaRPr>
          </a:p>
          <a:p>
            <a:pPr algn="l"/>
            <a:r>
              <a:rPr lang="ru-RU" sz="2800" dirty="0">
                <a:latin typeface="Montserrat" pitchFamily="2" charset="0"/>
              </a:rPr>
              <a:t>Нет (0%)</a:t>
            </a:r>
          </a:p>
          <a:p>
            <a:pPr algn="l"/>
            <a:endParaRPr lang="ru-RU" sz="2800" dirty="0">
              <a:latin typeface="Montserrat" pitchFamily="2" charset="0"/>
            </a:endParaRPr>
          </a:p>
          <a:p>
            <a:pPr algn="l"/>
            <a:r>
              <a:rPr lang="ru-RU" sz="2800" dirty="0">
                <a:latin typeface="Montserrat" pitchFamily="2" charset="0"/>
              </a:rPr>
              <a:t>Да (0%)</a:t>
            </a:r>
          </a:p>
        </p:txBody>
      </p:sp>
      <p:pic>
        <p:nvPicPr>
          <p:cNvPr id="28" name="Рисунок 27" descr="Флажок со сплошной заливкой">
            <a:extLst>
              <a:ext uri="{FF2B5EF4-FFF2-40B4-BE49-F238E27FC236}">
                <a16:creationId xmlns:a16="http://schemas.microsoft.com/office/drawing/2014/main" id="{7D0CA6F7-8179-3C9F-B177-AC46B5AC0C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69900" y="1971356"/>
            <a:ext cx="717660" cy="717660"/>
          </a:xfrm>
          <a:prstGeom prst="rect">
            <a:avLst/>
          </a:prstGeom>
        </p:spPr>
      </p:pic>
      <p:pic>
        <p:nvPicPr>
          <p:cNvPr id="29" name="Рисунок 28" descr="Флажок со сплошной заливкой">
            <a:extLst>
              <a:ext uri="{FF2B5EF4-FFF2-40B4-BE49-F238E27FC236}">
                <a16:creationId xmlns:a16="http://schemas.microsoft.com/office/drawing/2014/main" id="{B8339987-15F8-4A4D-C690-D753DE196B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69900" y="2838213"/>
            <a:ext cx="717660" cy="717660"/>
          </a:xfrm>
          <a:prstGeom prst="rect">
            <a:avLst/>
          </a:prstGeom>
        </p:spPr>
      </p:pic>
      <p:pic>
        <p:nvPicPr>
          <p:cNvPr id="30" name="Рисунок 29" descr="Флажок со сплошной заливкой">
            <a:extLst>
              <a:ext uri="{FF2B5EF4-FFF2-40B4-BE49-F238E27FC236}">
                <a16:creationId xmlns:a16="http://schemas.microsoft.com/office/drawing/2014/main" id="{42C481F2-4EB5-E76B-D79B-44D7AC57CB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69900" y="3650472"/>
            <a:ext cx="717660" cy="717660"/>
          </a:xfrm>
          <a:prstGeom prst="rect">
            <a:avLst/>
          </a:prstGeom>
        </p:spPr>
      </p:pic>
      <p:pic>
        <p:nvPicPr>
          <p:cNvPr id="31" name="Рисунок 30" descr="Флажок со сплошной заливкой">
            <a:extLst>
              <a:ext uri="{FF2B5EF4-FFF2-40B4-BE49-F238E27FC236}">
                <a16:creationId xmlns:a16="http://schemas.microsoft.com/office/drawing/2014/main" id="{311D520D-E284-8DEF-D95D-64ABC26EE5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69900" y="4515352"/>
            <a:ext cx="717660" cy="7176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2AE696B-EECC-8706-91D2-3ECB60B55C7C}"/>
              </a:ext>
            </a:extLst>
          </p:cNvPr>
          <p:cNvSpPr txBox="1"/>
          <p:nvPr/>
        </p:nvSpPr>
        <p:spPr>
          <a:xfrm>
            <a:off x="7915036" y="2194810"/>
            <a:ext cx="473875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800" dirty="0">
                <a:latin typeface="Montserrat" pitchFamily="2" charset="0"/>
              </a:rPr>
              <a:t>Да (49%)</a:t>
            </a:r>
          </a:p>
          <a:p>
            <a:pPr algn="l"/>
            <a:endParaRPr lang="ru-RU" sz="2800" dirty="0">
              <a:latin typeface="Montserrat" pitchFamily="2" charset="0"/>
            </a:endParaRPr>
          </a:p>
          <a:p>
            <a:pPr algn="l"/>
            <a:r>
              <a:rPr lang="ru-RU" sz="2800" dirty="0">
                <a:latin typeface="Montserrat" pitchFamily="2" charset="0"/>
              </a:rPr>
              <a:t>Скорее да (37%)</a:t>
            </a:r>
          </a:p>
          <a:p>
            <a:pPr algn="l"/>
            <a:endParaRPr lang="ru-RU" sz="2800" dirty="0">
              <a:latin typeface="Montserrat" pitchFamily="2" charset="0"/>
            </a:endParaRPr>
          </a:p>
          <a:p>
            <a:pPr algn="l"/>
            <a:r>
              <a:rPr lang="ru-RU" sz="2800" dirty="0">
                <a:latin typeface="Montserrat" pitchFamily="2" charset="0"/>
              </a:rPr>
              <a:t>Скорее нет (9%)</a:t>
            </a:r>
          </a:p>
          <a:p>
            <a:pPr algn="l"/>
            <a:endParaRPr lang="ru-RU" sz="2800" dirty="0">
              <a:latin typeface="Montserrat" pitchFamily="2" charset="0"/>
            </a:endParaRPr>
          </a:p>
          <a:p>
            <a:pPr algn="l"/>
            <a:r>
              <a:rPr lang="ru-RU" sz="2800" dirty="0">
                <a:latin typeface="Montserrat" pitchFamily="2" charset="0"/>
              </a:rPr>
              <a:t>Нет (5%)</a:t>
            </a:r>
          </a:p>
        </p:txBody>
      </p:sp>
      <p:pic>
        <p:nvPicPr>
          <p:cNvPr id="5" name="Рисунок 4" descr="Флажок со сплошной заливкой">
            <a:extLst>
              <a:ext uri="{FF2B5EF4-FFF2-40B4-BE49-F238E27FC236}">
                <a16:creationId xmlns:a16="http://schemas.microsoft.com/office/drawing/2014/main" id="{85EE596C-AE35-800E-5C4A-24B549A35F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773688" y="2088289"/>
            <a:ext cx="717660" cy="717660"/>
          </a:xfrm>
          <a:prstGeom prst="rect">
            <a:avLst/>
          </a:prstGeom>
        </p:spPr>
      </p:pic>
      <p:pic>
        <p:nvPicPr>
          <p:cNvPr id="7" name="Рисунок 6" descr="Флажок со сплошной заливкой">
            <a:extLst>
              <a:ext uri="{FF2B5EF4-FFF2-40B4-BE49-F238E27FC236}">
                <a16:creationId xmlns:a16="http://schemas.microsoft.com/office/drawing/2014/main" id="{00D7DD8F-302B-68E4-CFE2-C362503D52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773688" y="2955146"/>
            <a:ext cx="717660" cy="717660"/>
          </a:xfrm>
          <a:prstGeom prst="rect">
            <a:avLst/>
          </a:prstGeom>
        </p:spPr>
      </p:pic>
      <p:pic>
        <p:nvPicPr>
          <p:cNvPr id="8" name="Рисунок 7" descr="Флажок со сплошной заливкой">
            <a:extLst>
              <a:ext uri="{FF2B5EF4-FFF2-40B4-BE49-F238E27FC236}">
                <a16:creationId xmlns:a16="http://schemas.microsoft.com/office/drawing/2014/main" id="{49976DF2-A72E-22C1-A977-5A54C3C32D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773688" y="3767405"/>
            <a:ext cx="717660" cy="717660"/>
          </a:xfrm>
          <a:prstGeom prst="rect">
            <a:avLst/>
          </a:prstGeom>
        </p:spPr>
      </p:pic>
      <p:pic>
        <p:nvPicPr>
          <p:cNvPr id="9" name="Рисунок 8" descr="Флажок со сплошной заливкой">
            <a:extLst>
              <a:ext uri="{FF2B5EF4-FFF2-40B4-BE49-F238E27FC236}">
                <a16:creationId xmlns:a16="http://schemas.microsoft.com/office/drawing/2014/main" id="{863DF14A-FCC0-E22D-0848-68D2D0208F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773688" y="4632285"/>
            <a:ext cx="717660" cy="717660"/>
          </a:xfrm>
          <a:prstGeom prst="rect">
            <a:avLst/>
          </a:prstGeom>
        </p:spPr>
      </p:pic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id="{3ADBE6FB-B918-5207-9474-4380565CD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9100" y="6394450"/>
            <a:ext cx="2743200" cy="365125"/>
          </a:xfrm>
        </p:spPr>
        <p:txBody>
          <a:bodyPr/>
          <a:lstStyle/>
          <a:p>
            <a:fld id="{164850FC-DAC2-0646-8F22-BAEF440FD715}" type="slidenum">
              <a:rPr lang="ru-RU" sz="1600" b="1" smtClean="0">
                <a:solidFill>
                  <a:schemeClr val="tx1"/>
                </a:solidFill>
                <a:latin typeface="Montserrat" pitchFamily="2" charset="0"/>
              </a:rPr>
              <a:t>4</a:t>
            </a:fld>
            <a:endParaRPr lang="ru-RU" sz="1600" b="1" dirty="0">
              <a:solidFill>
                <a:schemeClr val="tx1"/>
              </a:solidFill>
              <a:latin typeface="Montserra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4059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75D91CD3-C3B8-E172-8EAC-21F3A2976497}"/>
              </a:ext>
            </a:extLst>
          </p:cNvPr>
          <p:cNvCxnSpPr>
            <a:cxnSpLocks/>
          </p:cNvCxnSpPr>
          <p:nvPr/>
        </p:nvCxnSpPr>
        <p:spPr>
          <a:xfrm>
            <a:off x="6096000" y="0"/>
            <a:ext cx="0" cy="6858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CCEB082-0E16-9994-B65F-99454B6C0332}"/>
              </a:ext>
            </a:extLst>
          </p:cNvPr>
          <p:cNvSpPr/>
          <p:nvPr/>
        </p:nvSpPr>
        <p:spPr>
          <a:xfrm>
            <a:off x="6096000" y="-5917"/>
            <a:ext cx="6096000" cy="914400"/>
          </a:xfrm>
          <a:prstGeom prst="rect">
            <a:avLst/>
          </a:prstGeom>
          <a:solidFill>
            <a:srgbClr val="2FB56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22D65F9-8FBD-B522-4D01-20EBC12DC1B5}"/>
              </a:ext>
            </a:extLst>
          </p:cNvPr>
          <p:cNvSpPr/>
          <p:nvPr/>
        </p:nvSpPr>
        <p:spPr>
          <a:xfrm>
            <a:off x="0" y="0"/>
            <a:ext cx="6096000" cy="914400"/>
          </a:xfrm>
          <a:prstGeom prst="rect">
            <a:avLst/>
          </a:prstGeom>
          <a:solidFill>
            <a:srgbClr val="0065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493825-752B-BCD1-21A3-832CD7D97F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514" y="0"/>
            <a:ext cx="12050485" cy="920317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chemeClr val="bg1"/>
                </a:solidFill>
                <a:latin typeface="Montserrat" pitchFamily="2" charset="0"/>
              </a:rPr>
              <a:t>Откуда выпускник школы может получить информацию </a:t>
            </a:r>
            <a:br>
              <a:rPr lang="ru-RU" sz="2400" b="1" dirty="0">
                <a:solidFill>
                  <a:schemeClr val="bg1"/>
                </a:solidFill>
                <a:latin typeface="Montserrat" pitchFamily="2" charset="0"/>
              </a:rPr>
            </a:br>
            <a:r>
              <a:rPr lang="ru-RU" sz="2400" b="1" dirty="0">
                <a:solidFill>
                  <a:schemeClr val="bg1"/>
                </a:solidFill>
                <a:latin typeface="Montserrat" pitchFamily="2" charset="0"/>
              </a:rPr>
              <a:t>о компаниях и востребованных специальностях?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7F706A-39DB-DEF4-C0EB-92DC32288B45}"/>
              </a:ext>
            </a:extLst>
          </p:cNvPr>
          <p:cNvSpPr txBox="1"/>
          <p:nvPr/>
        </p:nvSpPr>
        <p:spPr>
          <a:xfrm>
            <a:off x="1019150" y="1055269"/>
            <a:ext cx="483128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000" dirty="0">
                <a:latin typeface="Montserrat" pitchFamily="2" charset="0"/>
              </a:rPr>
              <a:t>Дни открытых дверей в школах/СПО/вузах</a:t>
            </a:r>
          </a:p>
          <a:p>
            <a:pPr algn="l"/>
            <a:endParaRPr lang="ru-RU" sz="2000" dirty="0">
              <a:latin typeface="Montserrat" pitchFamily="2" charset="0"/>
            </a:endParaRPr>
          </a:p>
          <a:p>
            <a:pPr algn="l"/>
            <a:r>
              <a:rPr lang="ru-RU" sz="2000" dirty="0">
                <a:latin typeface="Montserrat" pitchFamily="2" charset="0"/>
              </a:rPr>
              <a:t>Профориентационные мероприятия для школьников</a:t>
            </a:r>
          </a:p>
          <a:p>
            <a:pPr algn="l"/>
            <a:endParaRPr lang="ru-RU" sz="2000" dirty="0">
              <a:latin typeface="Montserrat" pitchFamily="2" charset="0"/>
            </a:endParaRPr>
          </a:p>
          <a:p>
            <a:pPr algn="l"/>
            <a:r>
              <a:rPr lang="ru-RU" sz="2000" b="1" dirty="0">
                <a:latin typeface="Montserrat" pitchFamily="2" charset="0"/>
              </a:rPr>
              <a:t>Экскурсии на предприятия</a:t>
            </a:r>
          </a:p>
          <a:p>
            <a:pPr algn="l"/>
            <a:endParaRPr lang="ru-RU" sz="2000" dirty="0">
              <a:latin typeface="Montserrat" pitchFamily="2" charset="0"/>
            </a:endParaRPr>
          </a:p>
          <a:p>
            <a:pPr algn="l"/>
            <a:r>
              <a:rPr lang="ru-RU" sz="2000" b="1" dirty="0">
                <a:latin typeface="Montserrat" pitchFamily="2" charset="0"/>
              </a:rPr>
              <a:t>Специализированные олимпиады и конкурсы</a:t>
            </a:r>
          </a:p>
          <a:p>
            <a:pPr algn="l"/>
            <a:endParaRPr lang="ru-RU" sz="2000" dirty="0">
              <a:latin typeface="Montserrat" pitchFamily="2" charset="0"/>
            </a:endParaRPr>
          </a:p>
          <a:p>
            <a:pPr algn="l"/>
            <a:r>
              <a:rPr lang="ru-RU" sz="2000" b="1" dirty="0">
                <a:latin typeface="Montserrat" pitchFamily="2" charset="0"/>
              </a:rPr>
              <a:t>Ярмарки вакансий</a:t>
            </a:r>
          </a:p>
          <a:p>
            <a:pPr algn="l"/>
            <a:endParaRPr lang="ru-RU" sz="2000" b="1" dirty="0">
              <a:latin typeface="Montserrat" pitchFamily="2" charset="0"/>
            </a:endParaRPr>
          </a:p>
          <a:p>
            <a:pPr algn="l"/>
            <a:r>
              <a:rPr lang="en-US" sz="2000" b="1" dirty="0" err="1">
                <a:latin typeface="Montserrat" pitchFamily="2" charset="0"/>
              </a:rPr>
              <a:t>HH.ru</a:t>
            </a:r>
            <a:r>
              <a:rPr lang="en-US" sz="2000" b="1" dirty="0">
                <a:latin typeface="Montserrat" pitchFamily="2" charset="0"/>
              </a:rPr>
              <a:t> </a:t>
            </a:r>
            <a:r>
              <a:rPr lang="ru-RU" sz="2000" b="1" dirty="0">
                <a:latin typeface="Montserrat" pitchFamily="2" charset="0"/>
              </a:rPr>
              <a:t>и Интернет</a:t>
            </a:r>
            <a:endParaRPr lang="en-US" sz="2000" b="1" dirty="0">
              <a:latin typeface="Montserrat" pitchFamily="2" charset="0"/>
            </a:endParaRPr>
          </a:p>
          <a:p>
            <a:pPr algn="l"/>
            <a:endParaRPr lang="en-US" sz="2000" b="1" dirty="0">
              <a:latin typeface="Montserrat" pitchFamily="2" charset="0"/>
            </a:endParaRPr>
          </a:p>
          <a:p>
            <a:pPr algn="l"/>
            <a:r>
              <a:rPr lang="ru-RU" sz="2000" dirty="0">
                <a:latin typeface="Montserrat" pitchFamily="2" charset="0"/>
              </a:rPr>
              <a:t>Государственные ресурсы</a:t>
            </a:r>
          </a:p>
          <a:p>
            <a:pPr algn="l"/>
            <a:endParaRPr lang="ru-RU" sz="2000" b="1" dirty="0">
              <a:latin typeface="Montserrat" pitchFamily="2" charset="0"/>
            </a:endParaRPr>
          </a:p>
          <a:p>
            <a:pPr algn="l"/>
            <a:r>
              <a:rPr lang="ru-RU" sz="2000" b="1" dirty="0">
                <a:latin typeface="Montserrat" pitchFamily="2" charset="0"/>
              </a:rPr>
              <a:t>Родственники, друзья, знакомые</a:t>
            </a:r>
          </a:p>
        </p:txBody>
      </p:sp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id="{3ADBE6FB-B918-5207-9474-4380565CD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9100" y="6394450"/>
            <a:ext cx="2743200" cy="365125"/>
          </a:xfrm>
        </p:spPr>
        <p:txBody>
          <a:bodyPr/>
          <a:lstStyle/>
          <a:p>
            <a:fld id="{164850FC-DAC2-0646-8F22-BAEF440FD715}" type="slidenum">
              <a:rPr lang="ru-RU" sz="1600" b="1" smtClean="0">
                <a:solidFill>
                  <a:schemeClr val="tx1"/>
                </a:solidFill>
                <a:latin typeface="Montserrat" pitchFamily="2" charset="0"/>
              </a:rPr>
              <a:t>5</a:t>
            </a:fld>
            <a:endParaRPr lang="ru-RU" sz="1600" b="1" dirty="0">
              <a:solidFill>
                <a:schemeClr val="tx1"/>
              </a:solidFill>
              <a:latin typeface="Montserrat" pitchFamily="2" charset="0"/>
            </a:endParaRPr>
          </a:p>
        </p:txBody>
      </p:sp>
      <p:pic>
        <p:nvPicPr>
          <p:cNvPr id="7" name="Рисунок 6" descr="Флажок со сплошной заливкой">
            <a:extLst>
              <a:ext uri="{FF2B5EF4-FFF2-40B4-BE49-F238E27FC236}">
                <a16:creationId xmlns:a16="http://schemas.microsoft.com/office/drawing/2014/main" id="{68D77B13-EAAD-A46C-CD2D-FBB8F459B3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524" y="1067719"/>
            <a:ext cx="566977" cy="566977"/>
          </a:xfrm>
          <a:prstGeom prst="rect">
            <a:avLst/>
          </a:prstGeom>
        </p:spPr>
      </p:pic>
      <p:pic>
        <p:nvPicPr>
          <p:cNvPr id="8" name="Рисунок 7" descr="Флажок со сплошной заливкой">
            <a:extLst>
              <a:ext uri="{FF2B5EF4-FFF2-40B4-BE49-F238E27FC236}">
                <a16:creationId xmlns:a16="http://schemas.microsoft.com/office/drawing/2014/main" id="{DA0889E2-FDFB-B2B6-E351-EA74ABAFFB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523" y="2031124"/>
            <a:ext cx="566977" cy="566977"/>
          </a:xfrm>
          <a:prstGeom prst="rect">
            <a:avLst/>
          </a:prstGeom>
        </p:spPr>
      </p:pic>
      <p:pic>
        <p:nvPicPr>
          <p:cNvPr id="9" name="Рисунок 8" descr="Флажок со сплошной заливкой">
            <a:extLst>
              <a:ext uri="{FF2B5EF4-FFF2-40B4-BE49-F238E27FC236}">
                <a16:creationId xmlns:a16="http://schemas.microsoft.com/office/drawing/2014/main" id="{07D54090-F562-32C6-B7BB-D9E5A69349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523" y="2778233"/>
            <a:ext cx="566977" cy="566977"/>
          </a:xfrm>
          <a:prstGeom prst="rect">
            <a:avLst/>
          </a:prstGeom>
        </p:spPr>
      </p:pic>
      <p:pic>
        <p:nvPicPr>
          <p:cNvPr id="18" name="Рисунок 17" descr="Флажок со сплошной заливкой">
            <a:extLst>
              <a:ext uri="{FF2B5EF4-FFF2-40B4-BE49-F238E27FC236}">
                <a16:creationId xmlns:a16="http://schemas.microsoft.com/office/drawing/2014/main" id="{9E848C2E-F1E6-E2E8-BB36-4893A9076B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522" y="3540200"/>
            <a:ext cx="566977" cy="566977"/>
          </a:xfrm>
          <a:prstGeom prst="rect">
            <a:avLst/>
          </a:prstGeom>
        </p:spPr>
      </p:pic>
      <p:pic>
        <p:nvPicPr>
          <p:cNvPr id="19" name="Рисунок 18" descr="Флажок со сплошной заливкой">
            <a:extLst>
              <a:ext uri="{FF2B5EF4-FFF2-40B4-BE49-F238E27FC236}">
                <a16:creationId xmlns:a16="http://schemas.microsoft.com/office/drawing/2014/main" id="{B93CDE57-3ECA-5D5F-03DD-908BDCF53B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521" y="4287309"/>
            <a:ext cx="566977" cy="566977"/>
          </a:xfrm>
          <a:prstGeom prst="rect">
            <a:avLst/>
          </a:prstGeom>
        </p:spPr>
      </p:pic>
      <p:pic>
        <p:nvPicPr>
          <p:cNvPr id="20" name="Рисунок 19" descr="Флажок со сплошной заливкой">
            <a:extLst>
              <a:ext uri="{FF2B5EF4-FFF2-40B4-BE49-F238E27FC236}">
                <a16:creationId xmlns:a16="http://schemas.microsoft.com/office/drawing/2014/main" id="{8A4282B5-C403-0B40-C6C5-EFA8FBEAF5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521" y="4927292"/>
            <a:ext cx="566977" cy="566977"/>
          </a:xfrm>
          <a:prstGeom prst="rect">
            <a:avLst/>
          </a:prstGeom>
        </p:spPr>
      </p:pic>
      <p:pic>
        <p:nvPicPr>
          <p:cNvPr id="21" name="Рисунок 20" descr="Флажок со сплошной заливкой">
            <a:extLst>
              <a:ext uri="{FF2B5EF4-FFF2-40B4-BE49-F238E27FC236}">
                <a16:creationId xmlns:a16="http://schemas.microsoft.com/office/drawing/2014/main" id="{2B99C535-6970-8F45-321B-6EDE8FF012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521" y="5494269"/>
            <a:ext cx="566977" cy="566977"/>
          </a:xfrm>
          <a:prstGeom prst="rect">
            <a:avLst/>
          </a:prstGeom>
        </p:spPr>
      </p:pic>
      <p:pic>
        <p:nvPicPr>
          <p:cNvPr id="22" name="Рисунок 21" descr="Флажок со сплошной заливкой">
            <a:extLst>
              <a:ext uri="{FF2B5EF4-FFF2-40B4-BE49-F238E27FC236}">
                <a16:creationId xmlns:a16="http://schemas.microsoft.com/office/drawing/2014/main" id="{F2BE5F81-A82D-DD3C-1011-8016864203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520" y="6061426"/>
            <a:ext cx="566977" cy="566977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540790DD-BDD6-E58D-40B1-6661706E1C6F}"/>
              </a:ext>
            </a:extLst>
          </p:cNvPr>
          <p:cNvSpPr txBox="1"/>
          <p:nvPr/>
        </p:nvSpPr>
        <p:spPr>
          <a:xfrm>
            <a:off x="6893459" y="1067719"/>
            <a:ext cx="483128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000" b="1" dirty="0">
                <a:latin typeface="Montserrat" pitchFamily="2" charset="0"/>
              </a:rPr>
              <a:t>Интернет и </a:t>
            </a:r>
            <a:r>
              <a:rPr lang="en-US" sz="2000" b="1" dirty="0" err="1">
                <a:latin typeface="Montserrat" pitchFamily="2" charset="0"/>
              </a:rPr>
              <a:t>HH.ru</a:t>
            </a:r>
            <a:endParaRPr lang="ru-RU" sz="2000" b="1" dirty="0">
              <a:latin typeface="Montserrat" pitchFamily="2" charset="0"/>
            </a:endParaRPr>
          </a:p>
          <a:p>
            <a:pPr algn="l"/>
            <a:endParaRPr lang="ru-RU" sz="2000" dirty="0">
              <a:latin typeface="Montserrat" pitchFamily="2" charset="0"/>
            </a:endParaRPr>
          </a:p>
          <a:p>
            <a:pPr algn="l"/>
            <a:r>
              <a:rPr lang="ru-RU" sz="2000" b="1" dirty="0">
                <a:latin typeface="Montserrat" pitchFamily="2" charset="0"/>
              </a:rPr>
              <a:t>Экскурсии на предприятия</a:t>
            </a:r>
          </a:p>
          <a:p>
            <a:pPr algn="l"/>
            <a:endParaRPr lang="ru-RU" sz="2000" dirty="0">
              <a:latin typeface="Montserrat" pitchFamily="2" charset="0"/>
            </a:endParaRPr>
          </a:p>
          <a:p>
            <a:pPr algn="l"/>
            <a:r>
              <a:rPr lang="ru-RU" sz="2000" b="1" dirty="0">
                <a:latin typeface="Montserrat" pitchFamily="2" charset="0"/>
              </a:rPr>
              <a:t>Специализированные олимпиады и конкурсы</a:t>
            </a:r>
          </a:p>
          <a:p>
            <a:pPr algn="l"/>
            <a:endParaRPr lang="ru-RU" sz="2000" b="1" dirty="0">
              <a:latin typeface="Montserrat" pitchFamily="2" charset="0"/>
            </a:endParaRPr>
          </a:p>
          <a:p>
            <a:r>
              <a:rPr lang="ru-RU" sz="2000" b="1" dirty="0">
                <a:latin typeface="Montserrat" pitchFamily="2" charset="0"/>
              </a:rPr>
              <a:t>Родственники, друзья, знакомые</a:t>
            </a:r>
          </a:p>
          <a:p>
            <a:pPr algn="l"/>
            <a:endParaRPr lang="ru-RU" sz="2000" dirty="0">
              <a:latin typeface="Montserrat" pitchFamily="2" charset="0"/>
            </a:endParaRPr>
          </a:p>
          <a:p>
            <a:pPr algn="l"/>
            <a:r>
              <a:rPr lang="ru-RU" sz="2000" b="1" dirty="0">
                <a:latin typeface="Montserrat" pitchFamily="2" charset="0"/>
              </a:rPr>
              <a:t>Ярмарки вакансий</a:t>
            </a:r>
          </a:p>
          <a:p>
            <a:pPr algn="l"/>
            <a:endParaRPr lang="en-US" sz="2000" b="1" dirty="0">
              <a:latin typeface="Montserrat" pitchFamily="2" charset="0"/>
            </a:endParaRPr>
          </a:p>
          <a:p>
            <a:pPr algn="l"/>
            <a:r>
              <a:rPr lang="ru-RU" sz="2000" dirty="0">
                <a:latin typeface="Montserrat" pitchFamily="2" charset="0"/>
              </a:rPr>
              <a:t>Атлас рабочих </a:t>
            </a:r>
            <a:br>
              <a:rPr lang="ru-RU" sz="2000" dirty="0">
                <a:latin typeface="Montserrat" pitchFamily="2" charset="0"/>
              </a:rPr>
            </a:br>
            <a:r>
              <a:rPr lang="ru-RU" sz="2000" dirty="0">
                <a:latin typeface="Montserrat" pitchFamily="2" charset="0"/>
              </a:rPr>
              <a:t>профессий Сколково</a:t>
            </a:r>
          </a:p>
          <a:p>
            <a:pPr algn="l"/>
            <a:endParaRPr lang="ru-RU" sz="2000" b="1" dirty="0">
              <a:latin typeface="Montserrat" pitchFamily="2" charset="0"/>
            </a:endParaRPr>
          </a:p>
          <a:p>
            <a:pPr algn="l"/>
            <a:r>
              <a:rPr lang="ru-RU" sz="2000" dirty="0">
                <a:latin typeface="Montserrat" pitchFamily="2" charset="0"/>
              </a:rPr>
              <a:t>Сайт и социальные сети вуза, </a:t>
            </a:r>
            <a:br>
              <a:rPr lang="ru-RU" sz="2000" dirty="0">
                <a:latin typeface="Montserrat" pitchFamily="2" charset="0"/>
              </a:rPr>
            </a:br>
            <a:r>
              <a:rPr lang="ru-RU" sz="2000" dirty="0">
                <a:latin typeface="Montserrat" pitchFamily="2" charset="0"/>
              </a:rPr>
              <a:t>в котором учусь</a:t>
            </a:r>
          </a:p>
          <a:p>
            <a:pPr algn="l"/>
            <a:endParaRPr lang="ru-RU" sz="2000" dirty="0">
              <a:latin typeface="Montserrat" pitchFamily="2" charset="0"/>
            </a:endParaRPr>
          </a:p>
          <a:p>
            <a:pPr algn="l"/>
            <a:r>
              <a:rPr lang="ru-RU" sz="2000" dirty="0">
                <a:latin typeface="Montserrat" pitchFamily="2" charset="0"/>
              </a:rPr>
              <a:t>Чемпионат «</a:t>
            </a:r>
            <a:r>
              <a:rPr lang="en-US" sz="2000" dirty="0">
                <a:latin typeface="Montserrat" pitchFamily="2" charset="0"/>
              </a:rPr>
              <a:t>CASE-IN</a:t>
            </a:r>
            <a:r>
              <a:rPr lang="ru-RU" sz="2000" dirty="0">
                <a:latin typeface="Montserrat" pitchFamily="2" charset="0"/>
              </a:rPr>
              <a:t>»</a:t>
            </a:r>
          </a:p>
        </p:txBody>
      </p:sp>
      <p:pic>
        <p:nvPicPr>
          <p:cNvPr id="24" name="Рисунок 23" descr="Флажок со сплошной заливкой">
            <a:extLst>
              <a:ext uri="{FF2B5EF4-FFF2-40B4-BE49-F238E27FC236}">
                <a16:creationId xmlns:a16="http://schemas.microsoft.com/office/drawing/2014/main" id="{33585008-F539-5C7D-FB23-AECF3504CA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2411" y="920317"/>
            <a:ext cx="566977" cy="566977"/>
          </a:xfrm>
          <a:prstGeom prst="rect">
            <a:avLst/>
          </a:prstGeom>
        </p:spPr>
      </p:pic>
      <p:pic>
        <p:nvPicPr>
          <p:cNvPr id="25" name="Рисунок 24" descr="Флажок со сплошной заливкой">
            <a:extLst>
              <a:ext uri="{FF2B5EF4-FFF2-40B4-BE49-F238E27FC236}">
                <a16:creationId xmlns:a16="http://schemas.microsoft.com/office/drawing/2014/main" id="{C31DCEF9-1710-489E-DF77-08EFC6C7C0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2410" y="1565786"/>
            <a:ext cx="566977" cy="566977"/>
          </a:xfrm>
          <a:prstGeom prst="rect">
            <a:avLst/>
          </a:prstGeom>
        </p:spPr>
      </p:pic>
      <p:pic>
        <p:nvPicPr>
          <p:cNvPr id="27" name="Рисунок 26" descr="Флажок со сплошной заливкой">
            <a:extLst>
              <a:ext uri="{FF2B5EF4-FFF2-40B4-BE49-F238E27FC236}">
                <a16:creationId xmlns:a16="http://schemas.microsoft.com/office/drawing/2014/main" id="{13F37009-9E5E-95CA-F83E-A13F5CEF10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2410" y="2305331"/>
            <a:ext cx="566977" cy="566977"/>
          </a:xfrm>
          <a:prstGeom prst="rect">
            <a:avLst/>
          </a:prstGeom>
        </p:spPr>
      </p:pic>
      <p:pic>
        <p:nvPicPr>
          <p:cNvPr id="32" name="Рисунок 31" descr="Флажок со сплошной заливкой">
            <a:extLst>
              <a:ext uri="{FF2B5EF4-FFF2-40B4-BE49-F238E27FC236}">
                <a16:creationId xmlns:a16="http://schemas.microsoft.com/office/drawing/2014/main" id="{96D23633-6C37-FF54-2772-961681BD0E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2409" y="3078572"/>
            <a:ext cx="566977" cy="566977"/>
          </a:xfrm>
          <a:prstGeom prst="rect">
            <a:avLst/>
          </a:prstGeom>
        </p:spPr>
      </p:pic>
      <p:pic>
        <p:nvPicPr>
          <p:cNvPr id="33" name="Рисунок 32" descr="Флажок со сплошной заливкой">
            <a:extLst>
              <a:ext uri="{FF2B5EF4-FFF2-40B4-BE49-F238E27FC236}">
                <a16:creationId xmlns:a16="http://schemas.microsoft.com/office/drawing/2014/main" id="{FF45D823-1766-52CE-0593-C8CA847983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2408" y="3724041"/>
            <a:ext cx="566977" cy="566977"/>
          </a:xfrm>
          <a:prstGeom prst="rect">
            <a:avLst/>
          </a:prstGeom>
        </p:spPr>
      </p:pic>
      <p:pic>
        <p:nvPicPr>
          <p:cNvPr id="34" name="Рисунок 33" descr="Флажок со сплошной заливкой">
            <a:extLst>
              <a:ext uri="{FF2B5EF4-FFF2-40B4-BE49-F238E27FC236}">
                <a16:creationId xmlns:a16="http://schemas.microsoft.com/office/drawing/2014/main" id="{DDC1D581-DD7D-2150-158F-CC0F7C1B07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2407" y="4441749"/>
            <a:ext cx="566977" cy="566977"/>
          </a:xfrm>
          <a:prstGeom prst="rect">
            <a:avLst/>
          </a:prstGeom>
        </p:spPr>
      </p:pic>
      <p:pic>
        <p:nvPicPr>
          <p:cNvPr id="35" name="Рисунок 34" descr="Флажок со сплошной заливкой">
            <a:extLst>
              <a:ext uri="{FF2B5EF4-FFF2-40B4-BE49-F238E27FC236}">
                <a16:creationId xmlns:a16="http://schemas.microsoft.com/office/drawing/2014/main" id="{01BE6D23-7007-AFDD-9078-AF30A3C4B4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2407" y="5341838"/>
            <a:ext cx="566977" cy="566977"/>
          </a:xfrm>
          <a:prstGeom prst="rect">
            <a:avLst/>
          </a:prstGeom>
        </p:spPr>
      </p:pic>
      <p:pic>
        <p:nvPicPr>
          <p:cNvPr id="36" name="Рисунок 35" descr="Флажок со сплошной заливкой">
            <a:extLst>
              <a:ext uri="{FF2B5EF4-FFF2-40B4-BE49-F238E27FC236}">
                <a16:creationId xmlns:a16="http://schemas.microsoft.com/office/drawing/2014/main" id="{6C20FD48-A791-4175-28D4-16AC377386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2406" y="6133053"/>
            <a:ext cx="566977" cy="56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6472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C8B174AA-24AD-7941-B640-69F3AE68442A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0065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493825-752B-BCD1-21A3-832CD7D97F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514" y="0"/>
            <a:ext cx="12050485" cy="920317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chemeClr val="bg1"/>
                </a:solidFill>
                <a:latin typeface="Montserrat" pitchFamily="2" charset="0"/>
              </a:rPr>
              <a:t>Какие методы продвижения и информирования </a:t>
            </a:r>
            <a:br>
              <a:rPr lang="ru-RU" sz="2400" b="1" dirty="0">
                <a:solidFill>
                  <a:schemeClr val="bg1"/>
                </a:solidFill>
                <a:latin typeface="Montserrat" pitchFamily="2" charset="0"/>
              </a:rPr>
            </a:br>
            <a:r>
              <a:rPr lang="ru-RU" sz="2400" b="1" dirty="0">
                <a:solidFill>
                  <a:schemeClr val="bg1"/>
                </a:solidFill>
                <a:latin typeface="Montserrat" pitchFamily="2" charset="0"/>
              </a:rPr>
              <a:t>о потребностях в выпускниках вузов используют компании?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7F706A-39DB-DEF4-C0EB-92DC32288B45}"/>
              </a:ext>
            </a:extLst>
          </p:cNvPr>
          <p:cNvSpPr txBox="1"/>
          <p:nvPr/>
        </p:nvSpPr>
        <p:spPr>
          <a:xfrm>
            <a:off x="1428004" y="1424603"/>
            <a:ext cx="483128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400" dirty="0">
                <a:latin typeface="Montserrat" pitchFamily="2" charset="0"/>
              </a:rPr>
              <a:t>Дни карьеры</a:t>
            </a:r>
          </a:p>
          <a:p>
            <a:pPr algn="l"/>
            <a:endParaRPr lang="ru-RU" sz="2400" b="1" dirty="0">
              <a:latin typeface="Montserrat" pitchFamily="2" charset="0"/>
            </a:endParaRPr>
          </a:p>
          <a:p>
            <a:pPr algn="l"/>
            <a:r>
              <a:rPr lang="ru-RU" sz="2400" dirty="0">
                <a:latin typeface="Montserrat" pitchFamily="2" charset="0"/>
              </a:rPr>
              <a:t>Профориентационные мероприятия для школьников</a:t>
            </a:r>
          </a:p>
          <a:p>
            <a:pPr algn="l"/>
            <a:endParaRPr lang="ru-RU" sz="2400" dirty="0">
              <a:latin typeface="Montserrat" pitchFamily="2" charset="0"/>
            </a:endParaRPr>
          </a:p>
          <a:p>
            <a:pPr algn="l"/>
            <a:r>
              <a:rPr lang="ru-RU" sz="2400" dirty="0">
                <a:latin typeface="Montserrat" pitchFamily="2" charset="0"/>
              </a:rPr>
              <a:t>Экскурсии на предприятия</a:t>
            </a:r>
          </a:p>
          <a:p>
            <a:pPr algn="l"/>
            <a:endParaRPr lang="ru-RU" sz="2400" dirty="0">
              <a:latin typeface="Montserrat" pitchFamily="2" charset="0"/>
            </a:endParaRPr>
          </a:p>
          <a:p>
            <a:pPr algn="l"/>
            <a:r>
              <a:rPr lang="ru-RU" sz="2400" dirty="0">
                <a:latin typeface="Montserrat" pitchFamily="2" charset="0"/>
              </a:rPr>
              <a:t>Практики и стажировки</a:t>
            </a:r>
          </a:p>
          <a:p>
            <a:pPr algn="l"/>
            <a:endParaRPr lang="ru-RU" sz="2400" dirty="0">
              <a:latin typeface="Montserrat" pitchFamily="2" charset="0"/>
            </a:endParaRPr>
          </a:p>
          <a:p>
            <a:pPr algn="l"/>
            <a:r>
              <a:rPr lang="ru-RU" sz="2400" dirty="0">
                <a:latin typeface="Montserrat" pitchFamily="2" charset="0"/>
              </a:rPr>
              <a:t>Целевое обучение</a:t>
            </a:r>
          </a:p>
          <a:p>
            <a:pPr algn="l"/>
            <a:endParaRPr lang="ru-RU" sz="2400" dirty="0">
              <a:latin typeface="Montserrat" pitchFamily="2" charset="0"/>
            </a:endParaRPr>
          </a:p>
          <a:p>
            <a:pPr algn="l"/>
            <a:r>
              <a:rPr lang="ru-RU" sz="2400" dirty="0">
                <a:latin typeface="Montserrat" pitchFamily="2" charset="0"/>
              </a:rPr>
              <a:t>Сотрудничество с </a:t>
            </a:r>
            <a:r>
              <a:rPr lang="ru-RU" sz="2400" dirty="0" err="1">
                <a:latin typeface="Montserrat" pitchFamily="2" charset="0"/>
              </a:rPr>
              <a:t>Росмолом</a:t>
            </a:r>
            <a:endParaRPr lang="ru-RU" sz="2400" dirty="0">
              <a:latin typeface="Montserrat" pitchFamily="2" charset="0"/>
            </a:endParaRPr>
          </a:p>
        </p:txBody>
      </p:sp>
      <p:pic>
        <p:nvPicPr>
          <p:cNvPr id="28" name="Рисунок 27" descr="Флажок со сплошной заливкой">
            <a:extLst>
              <a:ext uri="{FF2B5EF4-FFF2-40B4-BE49-F238E27FC236}">
                <a16:creationId xmlns:a16="http://schemas.microsoft.com/office/drawing/2014/main" id="{7D0CA6F7-8179-3C9F-B177-AC46B5AC0C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69900" y="1363731"/>
            <a:ext cx="717660" cy="717660"/>
          </a:xfrm>
          <a:prstGeom prst="rect">
            <a:avLst/>
          </a:prstGeom>
        </p:spPr>
      </p:pic>
      <p:pic>
        <p:nvPicPr>
          <p:cNvPr id="29" name="Рисунок 28" descr="Флажок со сплошной заливкой">
            <a:extLst>
              <a:ext uri="{FF2B5EF4-FFF2-40B4-BE49-F238E27FC236}">
                <a16:creationId xmlns:a16="http://schemas.microsoft.com/office/drawing/2014/main" id="{B8339987-15F8-4A4D-C690-D753DE196B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74796" y="2483716"/>
            <a:ext cx="717660" cy="717660"/>
          </a:xfrm>
          <a:prstGeom prst="rect">
            <a:avLst/>
          </a:prstGeom>
        </p:spPr>
      </p:pic>
      <p:pic>
        <p:nvPicPr>
          <p:cNvPr id="30" name="Рисунок 29" descr="Флажок со сплошной заливкой">
            <a:extLst>
              <a:ext uri="{FF2B5EF4-FFF2-40B4-BE49-F238E27FC236}">
                <a16:creationId xmlns:a16="http://schemas.microsoft.com/office/drawing/2014/main" id="{42C481F2-4EB5-E76B-D79B-44D7AC57CB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80677" y="3516979"/>
            <a:ext cx="717660" cy="717660"/>
          </a:xfrm>
          <a:prstGeom prst="rect">
            <a:avLst/>
          </a:prstGeom>
        </p:spPr>
      </p:pic>
      <p:pic>
        <p:nvPicPr>
          <p:cNvPr id="31" name="Рисунок 30" descr="Флажок со сплошной заливкой">
            <a:extLst>
              <a:ext uri="{FF2B5EF4-FFF2-40B4-BE49-F238E27FC236}">
                <a16:creationId xmlns:a16="http://schemas.microsoft.com/office/drawing/2014/main" id="{311D520D-E284-8DEF-D95D-64ABC26EE5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80677" y="4245538"/>
            <a:ext cx="717660" cy="717660"/>
          </a:xfrm>
          <a:prstGeom prst="rect">
            <a:avLst/>
          </a:prstGeom>
        </p:spPr>
      </p:pic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id="{3ADBE6FB-B918-5207-9474-4380565CD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9100" y="6394450"/>
            <a:ext cx="2743200" cy="365125"/>
          </a:xfrm>
        </p:spPr>
        <p:txBody>
          <a:bodyPr/>
          <a:lstStyle/>
          <a:p>
            <a:fld id="{164850FC-DAC2-0646-8F22-BAEF440FD715}" type="slidenum">
              <a:rPr lang="ru-RU" sz="1600" b="1" smtClean="0">
                <a:solidFill>
                  <a:schemeClr val="tx1"/>
                </a:solidFill>
                <a:latin typeface="Montserrat" pitchFamily="2" charset="0"/>
              </a:rPr>
              <a:t>6</a:t>
            </a:fld>
            <a:endParaRPr lang="ru-RU" sz="1600" b="1" dirty="0">
              <a:solidFill>
                <a:schemeClr val="tx1"/>
              </a:solidFill>
              <a:latin typeface="Montserrat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4CDD0C6-A27B-AE62-D07B-76782EBC7978}"/>
              </a:ext>
            </a:extLst>
          </p:cNvPr>
          <p:cNvSpPr txBox="1"/>
          <p:nvPr/>
        </p:nvSpPr>
        <p:spPr>
          <a:xfrm>
            <a:off x="7313548" y="1609267"/>
            <a:ext cx="473875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400" dirty="0">
                <a:latin typeface="Montserrat" pitchFamily="2" charset="0"/>
              </a:rPr>
              <a:t>Участие в проектах Фонда «Надежная смена»</a:t>
            </a:r>
          </a:p>
          <a:p>
            <a:pPr algn="l"/>
            <a:endParaRPr lang="ru-RU" sz="2400" dirty="0">
              <a:latin typeface="Montserrat" pitchFamily="2" charset="0"/>
            </a:endParaRPr>
          </a:p>
          <a:p>
            <a:pPr algn="l"/>
            <a:r>
              <a:rPr lang="ru-RU" sz="2400" dirty="0">
                <a:latin typeface="Montserrat" pitchFamily="2" charset="0"/>
              </a:rPr>
              <a:t>Участие в проекте «Больше чем работа»</a:t>
            </a:r>
          </a:p>
          <a:p>
            <a:pPr algn="l"/>
            <a:endParaRPr lang="ru-RU" sz="2400" dirty="0">
              <a:latin typeface="Montserrat" pitchFamily="2" charset="0"/>
            </a:endParaRPr>
          </a:p>
          <a:p>
            <a:pPr algn="l"/>
            <a:r>
              <a:rPr lang="ru-RU" sz="2400" dirty="0">
                <a:latin typeface="Montserrat" pitchFamily="2" charset="0"/>
              </a:rPr>
              <a:t>Публикации в СМИ</a:t>
            </a:r>
          </a:p>
          <a:p>
            <a:pPr algn="l"/>
            <a:endParaRPr lang="ru-RU" sz="2400" dirty="0">
              <a:latin typeface="Montserrat" pitchFamily="2" charset="0"/>
            </a:endParaRPr>
          </a:p>
          <a:p>
            <a:pPr algn="l"/>
            <a:r>
              <a:rPr lang="ru-RU" sz="2400" dirty="0">
                <a:latin typeface="Montserrat" pitchFamily="2" charset="0"/>
              </a:rPr>
              <a:t>Работа с СПО</a:t>
            </a:r>
          </a:p>
          <a:p>
            <a:pPr algn="l"/>
            <a:endParaRPr lang="ru-RU" sz="2400" dirty="0">
              <a:latin typeface="Montserrat" pitchFamily="2" charset="0"/>
            </a:endParaRPr>
          </a:p>
          <a:p>
            <a:pPr algn="l"/>
            <a:r>
              <a:rPr lang="ru-RU" sz="2400" dirty="0">
                <a:latin typeface="Montserrat" pitchFamily="2" charset="0"/>
              </a:rPr>
              <a:t>Родственники, друзья </a:t>
            </a:r>
            <a:br>
              <a:rPr lang="ru-RU" sz="2400" dirty="0">
                <a:latin typeface="Montserrat" pitchFamily="2" charset="0"/>
              </a:rPr>
            </a:br>
            <a:r>
              <a:rPr lang="ru-RU" sz="2400" dirty="0">
                <a:latin typeface="Montserrat" pitchFamily="2" charset="0"/>
              </a:rPr>
              <a:t>и знакомые</a:t>
            </a:r>
          </a:p>
        </p:txBody>
      </p:sp>
      <p:pic>
        <p:nvPicPr>
          <p:cNvPr id="12" name="Рисунок 11" descr="Флажок со сплошной заливкой">
            <a:extLst>
              <a:ext uri="{FF2B5EF4-FFF2-40B4-BE49-F238E27FC236}">
                <a16:creationId xmlns:a16="http://schemas.microsoft.com/office/drawing/2014/main" id="{EBD1732D-C51F-D72D-A913-0AAA59A435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80677" y="4952567"/>
            <a:ext cx="717660" cy="717660"/>
          </a:xfrm>
          <a:prstGeom prst="rect">
            <a:avLst/>
          </a:prstGeom>
        </p:spPr>
      </p:pic>
      <p:pic>
        <p:nvPicPr>
          <p:cNvPr id="13" name="Рисунок 12" descr="Флажок со сплошной заливкой">
            <a:extLst>
              <a:ext uri="{FF2B5EF4-FFF2-40B4-BE49-F238E27FC236}">
                <a16:creationId xmlns:a16="http://schemas.microsoft.com/office/drawing/2014/main" id="{977424A6-3ADA-083B-A417-5A846E0DAB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339674" y="1763009"/>
            <a:ext cx="717660" cy="717660"/>
          </a:xfrm>
          <a:prstGeom prst="rect">
            <a:avLst/>
          </a:prstGeom>
        </p:spPr>
      </p:pic>
      <p:pic>
        <p:nvPicPr>
          <p:cNvPr id="14" name="Рисунок 13" descr="Флажок со сплошной заливкой">
            <a:extLst>
              <a:ext uri="{FF2B5EF4-FFF2-40B4-BE49-F238E27FC236}">
                <a16:creationId xmlns:a16="http://schemas.microsoft.com/office/drawing/2014/main" id="{A7D73A6A-C585-C5AF-1E61-96AC938283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339674" y="2799319"/>
            <a:ext cx="717660" cy="717660"/>
          </a:xfrm>
          <a:prstGeom prst="rect">
            <a:avLst/>
          </a:prstGeom>
        </p:spPr>
      </p:pic>
      <p:pic>
        <p:nvPicPr>
          <p:cNvPr id="15" name="Рисунок 14" descr="Флажок со сплошной заливкой">
            <a:extLst>
              <a:ext uri="{FF2B5EF4-FFF2-40B4-BE49-F238E27FC236}">
                <a16:creationId xmlns:a16="http://schemas.microsoft.com/office/drawing/2014/main" id="{2777222D-E304-A7E3-2C7B-E99D75EAE0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339674" y="3700119"/>
            <a:ext cx="717660" cy="717660"/>
          </a:xfrm>
          <a:prstGeom prst="rect">
            <a:avLst/>
          </a:prstGeom>
        </p:spPr>
      </p:pic>
      <p:pic>
        <p:nvPicPr>
          <p:cNvPr id="16" name="Рисунок 15" descr="Флажок со сплошной заливкой">
            <a:extLst>
              <a:ext uri="{FF2B5EF4-FFF2-40B4-BE49-F238E27FC236}">
                <a16:creationId xmlns:a16="http://schemas.microsoft.com/office/drawing/2014/main" id="{43C01137-E11A-58D4-225D-730D10B6B5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339674" y="4417779"/>
            <a:ext cx="717660" cy="717660"/>
          </a:xfrm>
          <a:prstGeom prst="rect">
            <a:avLst/>
          </a:prstGeom>
        </p:spPr>
      </p:pic>
      <p:pic>
        <p:nvPicPr>
          <p:cNvPr id="17" name="Рисунок 16" descr="Флажок со сплошной заливкой">
            <a:extLst>
              <a:ext uri="{FF2B5EF4-FFF2-40B4-BE49-F238E27FC236}">
                <a16:creationId xmlns:a16="http://schemas.microsoft.com/office/drawing/2014/main" id="{0C442406-8A81-C1A9-56BB-9FF7F3955E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339674" y="5308380"/>
            <a:ext cx="717660" cy="717660"/>
          </a:xfrm>
          <a:prstGeom prst="rect">
            <a:avLst/>
          </a:prstGeom>
        </p:spPr>
      </p:pic>
      <p:pic>
        <p:nvPicPr>
          <p:cNvPr id="4" name="Рисунок 3" descr="Флажок со сплошной заливкой">
            <a:extLst>
              <a:ext uri="{FF2B5EF4-FFF2-40B4-BE49-F238E27FC236}">
                <a16:creationId xmlns:a16="http://schemas.microsoft.com/office/drawing/2014/main" id="{132E1DFD-2854-8481-56F2-F7F609FBAE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80677" y="5676790"/>
            <a:ext cx="717660" cy="717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3685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2E250118-61C9-AC03-F203-446170E97340}"/>
              </a:ext>
            </a:extLst>
          </p:cNvPr>
          <p:cNvCxnSpPr>
            <a:cxnSpLocks/>
          </p:cNvCxnSpPr>
          <p:nvPr/>
        </p:nvCxnSpPr>
        <p:spPr>
          <a:xfrm>
            <a:off x="6096000" y="0"/>
            <a:ext cx="0" cy="6858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C669FE87-A7D2-9E9A-6ED1-2BA77D225469}"/>
              </a:ext>
            </a:extLst>
          </p:cNvPr>
          <p:cNvSpPr/>
          <p:nvPr/>
        </p:nvSpPr>
        <p:spPr>
          <a:xfrm>
            <a:off x="6096000" y="-5917"/>
            <a:ext cx="6096000" cy="914400"/>
          </a:xfrm>
          <a:prstGeom prst="rect">
            <a:avLst/>
          </a:prstGeom>
          <a:solidFill>
            <a:srgbClr val="2FB56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C8B174AA-24AD-7941-B640-69F3AE68442A}"/>
              </a:ext>
            </a:extLst>
          </p:cNvPr>
          <p:cNvSpPr/>
          <p:nvPr/>
        </p:nvSpPr>
        <p:spPr>
          <a:xfrm>
            <a:off x="0" y="0"/>
            <a:ext cx="6096000" cy="914400"/>
          </a:xfrm>
          <a:prstGeom prst="rect">
            <a:avLst/>
          </a:prstGeom>
          <a:solidFill>
            <a:srgbClr val="0065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493825-752B-BCD1-21A3-832CD7D97F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514" y="0"/>
            <a:ext cx="12050485" cy="920317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chemeClr val="bg1"/>
                </a:solidFill>
                <a:latin typeface="Montserrat" pitchFamily="2" charset="0"/>
              </a:rPr>
              <a:t>Целевое обучение по договору с компаниями: практикуется ли подобный формат образования и знают ли об этом студенты?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7F706A-39DB-DEF4-C0EB-92DC32288B45}"/>
              </a:ext>
            </a:extLst>
          </p:cNvPr>
          <p:cNvSpPr txBox="1"/>
          <p:nvPr/>
        </p:nvSpPr>
        <p:spPr>
          <a:xfrm>
            <a:off x="1611248" y="2959619"/>
            <a:ext cx="47387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800" dirty="0">
                <a:latin typeface="Montserrat" pitchFamily="2" charset="0"/>
              </a:rPr>
              <a:t>Да (100%)</a:t>
            </a:r>
          </a:p>
          <a:p>
            <a:pPr algn="l"/>
            <a:endParaRPr lang="ru-RU" sz="2800" dirty="0">
              <a:latin typeface="Montserrat" pitchFamily="2" charset="0"/>
            </a:endParaRPr>
          </a:p>
          <a:p>
            <a:pPr algn="l"/>
            <a:r>
              <a:rPr lang="ru-RU" sz="2800" dirty="0">
                <a:latin typeface="Montserrat" pitchFamily="2" charset="0"/>
              </a:rPr>
              <a:t>Нет (0%)</a:t>
            </a:r>
          </a:p>
        </p:txBody>
      </p:sp>
      <p:pic>
        <p:nvPicPr>
          <p:cNvPr id="28" name="Рисунок 27" descr="Флажок со сплошной заливкой">
            <a:extLst>
              <a:ext uri="{FF2B5EF4-FFF2-40B4-BE49-F238E27FC236}">
                <a16:creationId xmlns:a16="http://schemas.microsoft.com/office/drawing/2014/main" id="{7D0CA6F7-8179-3C9F-B177-AC46B5AC0C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69900" y="2853098"/>
            <a:ext cx="717660" cy="717660"/>
          </a:xfrm>
          <a:prstGeom prst="rect">
            <a:avLst/>
          </a:prstGeom>
        </p:spPr>
      </p:pic>
      <p:pic>
        <p:nvPicPr>
          <p:cNvPr id="29" name="Рисунок 28" descr="Флажок со сплошной заливкой">
            <a:extLst>
              <a:ext uri="{FF2B5EF4-FFF2-40B4-BE49-F238E27FC236}">
                <a16:creationId xmlns:a16="http://schemas.microsoft.com/office/drawing/2014/main" id="{B8339987-15F8-4A4D-C690-D753DE196B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69900" y="3719955"/>
            <a:ext cx="717660" cy="7176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2AE696B-EECC-8706-91D2-3ECB60B55C7C}"/>
              </a:ext>
            </a:extLst>
          </p:cNvPr>
          <p:cNvSpPr txBox="1"/>
          <p:nvPr/>
        </p:nvSpPr>
        <p:spPr>
          <a:xfrm>
            <a:off x="7915036" y="2510496"/>
            <a:ext cx="473875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800" dirty="0">
                <a:latin typeface="Montserrat" pitchFamily="2" charset="0"/>
              </a:rPr>
              <a:t>Да, я знаю (89%)</a:t>
            </a:r>
          </a:p>
          <a:p>
            <a:pPr algn="l"/>
            <a:endParaRPr lang="ru-RU" sz="2800" dirty="0">
              <a:latin typeface="Montserrat" pitchFamily="2" charset="0"/>
            </a:endParaRPr>
          </a:p>
          <a:p>
            <a:pPr algn="l"/>
            <a:r>
              <a:rPr lang="ru-RU" sz="2800" dirty="0">
                <a:latin typeface="Montserrat" pitchFamily="2" charset="0"/>
              </a:rPr>
              <a:t>Да, я «</a:t>
            </a:r>
            <a:r>
              <a:rPr lang="ru-RU" sz="2800" dirty="0" err="1">
                <a:latin typeface="Montserrat" pitchFamily="2" charset="0"/>
              </a:rPr>
              <a:t>целевик</a:t>
            </a:r>
            <a:r>
              <a:rPr lang="ru-RU" sz="2800" dirty="0">
                <a:latin typeface="Montserrat" pitchFamily="2" charset="0"/>
              </a:rPr>
              <a:t>» (11%)</a:t>
            </a:r>
          </a:p>
          <a:p>
            <a:pPr algn="l"/>
            <a:endParaRPr lang="ru-RU" sz="2800" dirty="0">
              <a:latin typeface="Montserrat" pitchFamily="2" charset="0"/>
            </a:endParaRPr>
          </a:p>
          <a:p>
            <a:pPr algn="l"/>
            <a:r>
              <a:rPr lang="ru-RU" sz="2800" dirty="0">
                <a:latin typeface="Montserrat" pitchFamily="2" charset="0"/>
              </a:rPr>
              <a:t>Нет, не знаю (0%)</a:t>
            </a:r>
          </a:p>
        </p:txBody>
      </p:sp>
      <p:pic>
        <p:nvPicPr>
          <p:cNvPr id="5" name="Рисунок 4" descr="Флажок со сплошной заливкой">
            <a:extLst>
              <a:ext uri="{FF2B5EF4-FFF2-40B4-BE49-F238E27FC236}">
                <a16:creationId xmlns:a16="http://schemas.microsoft.com/office/drawing/2014/main" id="{85EE596C-AE35-800E-5C4A-24B549A35F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773688" y="2403975"/>
            <a:ext cx="717660" cy="717660"/>
          </a:xfrm>
          <a:prstGeom prst="rect">
            <a:avLst/>
          </a:prstGeom>
        </p:spPr>
      </p:pic>
      <p:pic>
        <p:nvPicPr>
          <p:cNvPr id="7" name="Рисунок 6" descr="Флажок со сплошной заливкой">
            <a:extLst>
              <a:ext uri="{FF2B5EF4-FFF2-40B4-BE49-F238E27FC236}">
                <a16:creationId xmlns:a16="http://schemas.microsoft.com/office/drawing/2014/main" id="{00D7DD8F-302B-68E4-CFE2-C362503D52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773688" y="3270832"/>
            <a:ext cx="717660" cy="717660"/>
          </a:xfrm>
          <a:prstGeom prst="rect">
            <a:avLst/>
          </a:prstGeom>
        </p:spPr>
      </p:pic>
      <p:pic>
        <p:nvPicPr>
          <p:cNvPr id="8" name="Рисунок 7" descr="Флажок со сплошной заливкой">
            <a:extLst>
              <a:ext uri="{FF2B5EF4-FFF2-40B4-BE49-F238E27FC236}">
                <a16:creationId xmlns:a16="http://schemas.microsoft.com/office/drawing/2014/main" id="{49976DF2-A72E-22C1-A977-5A54C3C32D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775502" y="4137689"/>
            <a:ext cx="717660" cy="717660"/>
          </a:xfrm>
          <a:prstGeom prst="rect">
            <a:avLst/>
          </a:prstGeom>
        </p:spPr>
      </p:pic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id="{3ADBE6FB-B918-5207-9474-4380565CD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9100" y="6394450"/>
            <a:ext cx="2743200" cy="365125"/>
          </a:xfrm>
        </p:spPr>
        <p:txBody>
          <a:bodyPr/>
          <a:lstStyle/>
          <a:p>
            <a:fld id="{164850FC-DAC2-0646-8F22-BAEF440FD715}" type="slidenum">
              <a:rPr lang="ru-RU" sz="1600" b="1" smtClean="0">
                <a:solidFill>
                  <a:schemeClr val="tx1"/>
                </a:solidFill>
                <a:latin typeface="Montserrat" pitchFamily="2" charset="0"/>
              </a:rPr>
              <a:t>7</a:t>
            </a:fld>
            <a:endParaRPr lang="ru-RU" sz="1600" b="1" dirty="0">
              <a:solidFill>
                <a:schemeClr val="tx1"/>
              </a:solidFill>
              <a:latin typeface="Montserra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63558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C8B174AA-24AD-7941-B640-69F3AE68442A}"/>
              </a:ext>
            </a:extLst>
          </p:cNvPr>
          <p:cNvSpPr/>
          <p:nvPr/>
        </p:nvSpPr>
        <p:spPr>
          <a:xfrm>
            <a:off x="0" y="3541"/>
            <a:ext cx="12192000" cy="914400"/>
          </a:xfrm>
          <a:prstGeom prst="rect">
            <a:avLst/>
          </a:prstGeom>
          <a:solidFill>
            <a:srgbClr val="0065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FA3C1C1C-F9C1-C8B3-27AC-00EBE744D630}"/>
              </a:ext>
            </a:extLst>
          </p:cNvPr>
          <p:cNvCxnSpPr>
            <a:cxnSpLocks/>
          </p:cNvCxnSpPr>
          <p:nvPr/>
        </p:nvCxnSpPr>
        <p:spPr>
          <a:xfrm>
            <a:off x="6096000" y="0"/>
            <a:ext cx="0" cy="6858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id="{3ADBE6FB-B918-5207-9474-4380565CD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9100" y="6394450"/>
            <a:ext cx="2743200" cy="365125"/>
          </a:xfrm>
        </p:spPr>
        <p:txBody>
          <a:bodyPr/>
          <a:lstStyle/>
          <a:p>
            <a:fld id="{164850FC-DAC2-0646-8F22-BAEF440FD715}" type="slidenum">
              <a:rPr lang="ru-RU" sz="1600" b="1" smtClean="0">
                <a:solidFill>
                  <a:schemeClr val="tx1"/>
                </a:solidFill>
                <a:latin typeface="Montserrat" pitchFamily="2" charset="0"/>
              </a:rPr>
              <a:t>8</a:t>
            </a:fld>
            <a:endParaRPr lang="ru-RU" sz="1600" b="1" dirty="0">
              <a:solidFill>
                <a:schemeClr val="tx1"/>
              </a:solidFill>
              <a:latin typeface="Montserrat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4CDD0C6-A27B-AE62-D07B-76782EBC7978}"/>
              </a:ext>
            </a:extLst>
          </p:cNvPr>
          <p:cNvSpPr txBox="1"/>
          <p:nvPr/>
        </p:nvSpPr>
        <p:spPr>
          <a:xfrm>
            <a:off x="7323874" y="1824995"/>
            <a:ext cx="47387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400" dirty="0">
                <a:latin typeface="Montserrat" pitchFamily="2" charset="0"/>
              </a:rPr>
              <a:t>Договора на обучение</a:t>
            </a:r>
          </a:p>
          <a:p>
            <a:pPr algn="l"/>
            <a:endParaRPr lang="ru-RU" sz="2400" dirty="0">
              <a:latin typeface="Montserrat" pitchFamily="2" charset="0"/>
            </a:endParaRPr>
          </a:p>
          <a:p>
            <a:pPr algn="l"/>
            <a:r>
              <a:rPr lang="ru-RU" sz="2400" dirty="0">
                <a:latin typeface="Montserrat" pitchFamily="2" charset="0"/>
              </a:rPr>
              <a:t>Стажировка с трудоустройством</a:t>
            </a:r>
          </a:p>
          <a:p>
            <a:pPr algn="l"/>
            <a:endParaRPr lang="ru-RU" sz="2400" dirty="0">
              <a:latin typeface="Montserrat" pitchFamily="2" charset="0"/>
            </a:endParaRPr>
          </a:p>
          <a:p>
            <a:pPr algn="l"/>
            <a:r>
              <a:rPr lang="ru-RU" sz="2400" dirty="0">
                <a:latin typeface="Montserrat" pitchFamily="2" charset="0"/>
              </a:rPr>
              <a:t>Производственные практики</a:t>
            </a:r>
          </a:p>
          <a:p>
            <a:pPr algn="l"/>
            <a:endParaRPr lang="ru-RU" sz="2400" dirty="0">
              <a:latin typeface="Montserrat" pitchFamily="2" charset="0"/>
            </a:endParaRPr>
          </a:p>
          <a:p>
            <a:pPr algn="l"/>
            <a:r>
              <a:rPr lang="ru-RU" sz="2400" dirty="0">
                <a:latin typeface="Montserrat" pitchFamily="2" charset="0"/>
              </a:rPr>
              <a:t>Молодежные мероприятия</a:t>
            </a:r>
          </a:p>
        </p:txBody>
      </p:sp>
      <p:pic>
        <p:nvPicPr>
          <p:cNvPr id="13" name="Рисунок 12" descr="Флажок со сплошной заливкой">
            <a:extLst>
              <a:ext uri="{FF2B5EF4-FFF2-40B4-BE49-F238E27FC236}">
                <a16:creationId xmlns:a16="http://schemas.microsoft.com/office/drawing/2014/main" id="{977424A6-3ADA-083B-A417-5A846E0DAB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350000" y="1717593"/>
            <a:ext cx="717660" cy="717660"/>
          </a:xfrm>
          <a:prstGeom prst="rect">
            <a:avLst/>
          </a:prstGeom>
        </p:spPr>
      </p:pic>
      <p:pic>
        <p:nvPicPr>
          <p:cNvPr id="14" name="Рисунок 13" descr="Флажок со сплошной заливкой">
            <a:extLst>
              <a:ext uri="{FF2B5EF4-FFF2-40B4-BE49-F238E27FC236}">
                <a16:creationId xmlns:a16="http://schemas.microsoft.com/office/drawing/2014/main" id="{A7D73A6A-C585-C5AF-1E61-96AC938283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350000" y="2668329"/>
            <a:ext cx="717660" cy="717660"/>
          </a:xfrm>
          <a:prstGeom prst="rect">
            <a:avLst/>
          </a:prstGeom>
        </p:spPr>
      </p:pic>
      <p:pic>
        <p:nvPicPr>
          <p:cNvPr id="15" name="Рисунок 14" descr="Флажок со сплошной заливкой">
            <a:extLst>
              <a:ext uri="{FF2B5EF4-FFF2-40B4-BE49-F238E27FC236}">
                <a16:creationId xmlns:a16="http://schemas.microsoft.com/office/drawing/2014/main" id="{2777222D-E304-A7E3-2C7B-E99D75EAE0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350000" y="3672451"/>
            <a:ext cx="717660" cy="717660"/>
          </a:xfrm>
          <a:prstGeom prst="rect">
            <a:avLst/>
          </a:prstGeom>
        </p:spPr>
      </p:pic>
      <p:pic>
        <p:nvPicPr>
          <p:cNvPr id="16" name="Рисунок 15" descr="Флажок со сплошной заливкой">
            <a:extLst>
              <a:ext uri="{FF2B5EF4-FFF2-40B4-BE49-F238E27FC236}">
                <a16:creationId xmlns:a16="http://schemas.microsoft.com/office/drawing/2014/main" id="{43C01137-E11A-58D4-225D-730D10B6B5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350000" y="4582776"/>
            <a:ext cx="717660" cy="717660"/>
          </a:xfrm>
          <a:prstGeom prst="rect">
            <a:avLst/>
          </a:prstGeom>
        </p:spPr>
      </p:pic>
      <p:pic>
        <p:nvPicPr>
          <p:cNvPr id="17" name="Рисунок 16" descr="Флажок со сплошной заливкой">
            <a:extLst>
              <a:ext uri="{FF2B5EF4-FFF2-40B4-BE49-F238E27FC236}">
                <a16:creationId xmlns:a16="http://schemas.microsoft.com/office/drawing/2014/main" id="{0C442406-8A81-C1A9-56BB-9FF7F3955E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349163" y="5428159"/>
            <a:ext cx="717660" cy="7176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1BE9733-56B7-5E5A-88E4-CA7CB1D71DE8}"/>
              </a:ext>
            </a:extLst>
          </p:cNvPr>
          <p:cNvSpPr txBox="1"/>
          <p:nvPr/>
        </p:nvSpPr>
        <p:spPr>
          <a:xfrm>
            <a:off x="1611248" y="2959619"/>
            <a:ext cx="47387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800" dirty="0">
                <a:latin typeface="Montserrat" pitchFamily="2" charset="0"/>
              </a:rPr>
              <a:t>Да (67%)</a:t>
            </a:r>
          </a:p>
          <a:p>
            <a:pPr algn="l"/>
            <a:endParaRPr lang="ru-RU" sz="2800" dirty="0">
              <a:latin typeface="Montserrat" pitchFamily="2" charset="0"/>
            </a:endParaRPr>
          </a:p>
          <a:p>
            <a:pPr algn="l"/>
            <a:r>
              <a:rPr lang="ru-RU" sz="2800" dirty="0">
                <a:latin typeface="Montserrat" pitchFamily="2" charset="0"/>
              </a:rPr>
              <a:t>Нет (33%)</a:t>
            </a:r>
          </a:p>
        </p:txBody>
      </p:sp>
      <p:pic>
        <p:nvPicPr>
          <p:cNvPr id="7" name="Рисунок 6" descr="Флажок со сплошной заливкой">
            <a:extLst>
              <a:ext uri="{FF2B5EF4-FFF2-40B4-BE49-F238E27FC236}">
                <a16:creationId xmlns:a16="http://schemas.microsoft.com/office/drawing/2014/main" id="{1BD919E0-F603-EE74-8BB2-A9F29FD7A7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69900" y="2853098"/>
            <a:ext cx="717660" cy="717660"/>
          </a:xfrm>
          <a:prstGeom prst="rect">
            <a:avLst/>
          </a:prstGeom>
        </p:spPr>
      </p:pic>
      <p:pic>
        <p:nvPicPr>
          <p:cNvPr id="8" name="Рисунок 7" descr="Флажок со сплошной заливкой">
            <a:extLst>
              <a:ext uri="{FF2B5EF4-FFF2-40B4-BE49-F238E27FC236}">
                <a16:creationId xmlns:a16="http://schemas.microsoft.com/office/drawing/2014/main" id="{00E03414-9014-769C-5B8C-C547910766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69900" y="3719955"/>
            <a:ext cx="717660" cy="717660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81122CC2-1EAD-4647-B841-2B31880ED412}"/>
              </a:ext>
            </a:extLst>
          </p:cNvPr>
          <p:cNvSpPr/>
          <p:nvPr/>
        </p:nvSpPr>
        <p:spPr>
          <a:xfrm>
            <a:off x="459014" y="5642068"/>
            <a:ext cx="6716486" cy="718810"/>
          </a:xfrm>
          <a:prstGeom prst="rect">
            <a:avLst/>
          </a:prstGeom>
          <a:solidFill>
            <a:schemeClr val="bg1"/>
          </a:solidFill>
          <a:ln w="38100">
            <a:solidFill>
              <a:srgbClr val="561F7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  <a:latin typeface="Montserrat" pitchFamily="2" charset="0"/>
              </a:rPr>
              <a:t>У некоторых компаний есть методы поддержки детей работников компаний и именные стипендии в вузах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5D80FFC-3ED6-20ED-6553-CA6595EDCD6A}"/>
              </a:ext>
            </a:extLst>
          </p:cNvPr>
          <p:cNvSpPr txBox="1"/>
          <p:nvPr/>
        </p:nvSpPr>
        <p:spPr>
          <a:xfrm>
            <a:off x="8240486" y="5585584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2400" dirty="0">
                <a:latin typeface="Montserrat" pitchFamily="2" charset="0"/>
              </a:rPr>
              <a:t>Профильные классы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7D4140-0A39-5ADA-9D2F-EB77FACC202E}"/>
              </a:ext>
            </a:extLst>
          </p:cNvPr>
          <p:cNvSpPr txBox="1"/>
          <p:nvPr/>
        </p:nvSpPr>
        <p:spPr>
          <a:xfrm>
            <a:off x="6166756" y="120999"/>
            <a:ext cx="442579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Montserrat" pitchFamily="2" charset="0"/>
              </a:rPr>
              <a:t>Что еще может компания предложить студентам?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986A054-4F44-D489-D731-D996C3DD0B8A}"/>
              </a:ext>
            </a:extLst>
          </p:cNvPr>
          <p:cNvSpPr txBox="1"/>
          <p:nvPr/>
        </p:nvSpPr>
        <p:spPr>
          <a:xfrm>
            <a:off x="178819" y="121745"/>
            <a:ext cx="552486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Montserrat" pitchFamily="2" charset="0"/>
              </a:rPr>
              <a:t>Есть ли в компании стипендиальная программа для студентов?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6873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C669FE87-A7D2-9E9A-6ED1-2BA77D225469}"/>
              </a:ext>
            </a:extLst>
          </p:cNvPr>
          <p:cNvSpPr/>
          <p:nvPr/>
        </p:nvSpPr>
        <p:spPr>
          <a:xfrm>
            <a:off x="0" y="-5917"/>
            <a:ext cx="12192000" cy="914400"/>
          </a:xfrm>
          <a:prstGeom prst="rect">
            <a:avLst/>
          </a:prstGeom>
          <a:solidFill>
            <a:srgbClr val="0065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493825-752B-BCD1-21A3-832CD7D97F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514" y="0"/>
            <a:ext cx="12050485" cy="920317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chemeClr val="bg1"/>
                </a:solidFill>
                <a:latin typeface="Montserrat" pitchFamily="2" charset="0"/>
              </a:rPr>
              <a:t>Как компания подбирает студентов для </a:t>
            </a:r>
            <a:br>
              <a:rPr lang="ru-RU" sz="2400" b="1" dirty="0">
                <a:solidFill>
                  <a:schemeClr val="bg1"/>
                </a:solidFill>
                <a:latin typeface="Montserrat" pitchFamily="2" charset="0"/>
              </a:rPr>
            </a:br>
            <a:r>
              <a:rPr lang="ru-RU" sz="2400" b="1" dirty="0">
                <a:solidFill>
                  <a:schemeClr val="bg1"/>
                </a:solidFill>
                <a:latin typeface="Montserrat" pitchFamily="2" charset="0"/>
              </a:rPr>
              <a:t>целевого обучения и </a:t>
            </a:r>
            <a:r>
              <a:rPr lang="ru-RU" sz="2400" b="1" dirty="0" err="1">
                <a:solidFill>
                  <a:schemeClr val="bg1"/>
                </a:solidFill>
                <a:latin typeface="Montserrat" pitchFamily="2" charset="0"/>
              </a:rPr>
              <a:t>стипендиатства</a:t>
            </a:r>
            <a:r>
              <a:rPr lang="ru-RU" sz="2400" b="1" dirty="0">
                <a:solidFill>
                  <a:schemeClr val="bg1"/>
                </a:solidFill>
                <a:latin typeface="Montserrat" pitchFamily="2" charset="0"/>
              </a:rPr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7F706A-39DB-DEF4-C0EB-92DC32288B45}"/>
              </a:ext>
            </a:extLst>
          </p:cNvPr>
          <p:cNvSpPr txBox="1"/>
          <p:nvPr/>
        </p:nvSpPr>
        <p:spPr>
          <a:xfrm>
            <a:off x="1611248" y="1609792"/>
            <a:ext cx="47387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400" dirty="0">
                <a:latin typeface="Montserrat" pitchFamily="2" charset="0"/>
              </a:rPr>
              <a:t>Дети работников компании (100%)</a:t>
            </a:r>
          </a:p>
          <a:p>
            <a:pPr algn="l"/>
            <a:endParaRPr lang="ru-RU" sz="2400" dirty="0">
              <a:latin typeface="Montserrat" pitchFamily="2" charset="0"/>
            </a:endParaRPr>
          </a:p>
          <a:p>
            <a:pPr algn="l"/>
            <a:r>
              <a:rPr lang="ru-RU" sz="2400" dirty="0">
                <a:latin typeface="Montserrat" pitchFamily="2" charset="0"/>
              </a:rPr>
              <a:t>Выпускники специализированных классов (60%)</a:t>
            </a:r>
          </a:p>
          <a:p>
            <a:pPr algn="l"/>
            <a:endParaRPr lang="ru-RU" sz="2400" dirty="0">
              <a:latin typeface="Montserrat" pitchFamily="2" charset="0"/>
            </a:endParaRPr>
          </a:p>
          <a:p>
            <a:pPr algn="l"/>
            <a:r>
              <a:rPr lang="ru-RU" sz="2400" dirty="0">
                <a:latin typeface="Montserrat" pitchFamily="2" charset="0"/>
              </a:rPr>
              <a:t>Выпускники школ в регионе присутствия (60%)</a:t>
            </a:r>
          </a:p>
        </p:txBody>
      </p:sp>
      <p:pic>
        <p:nvPicPr>
          <p:cNvPr id="28" name="Рисунок 27" descr="Флажок со сплошной заливкой">
            <a:extLst>
              <a:ext uri="{FF2B5EF4-FFF2-40B4-BE49-F238E27FC236}">
                <a16:creationId xmlns:a16="http://schemas.microsoft.com/office/drawing/2014/main" id="{7D0CA6F7-8179-3C9F-B177-AC46B5AC0C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69900" y="1688113"/>
            <a:ext cx="717660" cy="717660"/>
          </a:xfrm>
          <a:prstGeom prst="rect">
            <a:avLst/>
          </a:prstGeom>
        </p:spPr>
      </p:pic>
      <p:pic>
        <p:nvPicPr>
          <p:cNvPr id="29" name="Рисунок 28" descr="Флажок со сплошной заливкой">
            <a:extLst>
              <a:ext uri="{FF2B5EF4-FFF2-40B4-BE49-F238E27FC236}">
                <a16:creationId xmlns:a16="http://schemas.microsoft.com/office/drawing/2014/main" id="{B8339987-15F8-4A4D-C690-D753DE196B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69900" y="2979616"/>
            <a:ext cx="717660" cy="717660"/>
          </a:xfrm>
          <a:prstGeom prst="rect">
            <a:avLst/>
          </a:prstGeom>
        </p:spPr>
      </p:pic>
      <p:pic>
        <p:nvPicPr>
          <p:cNvPr id="30" name="Рисунок 29" descr="Флажок со сплошной заливкой">
            <a:extLst>
              <a:ext uri="{FF2B5EF4-FFF2-40B4-BE49-F238E27FC236}">
                <a16:creationId xmlns:a16="http://schemas.microsoft.com/office/drawing/2014/main" id="{42C481F2-4EB5-E76B-D79B-44D7AC57CB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69900" y="4260233"/>
            <a:ext cx="717660" cy="717660"/>
          </a:xfrm>
          <a:prstGeom prst="rect">
            <a:avLst/>
          </a:prstGeom>
        </p:spPr>
      </p:pic>
      <p:pic>
        <p:nvPicPr>
          <p:cNvPr id="31" name="Рисунок 30" descr="Флажок со сплошной заливкой">
            <a:extLst>
              <a:ext uri="{FF2B5EF4-FFF2-40B4-BE49-F238E27FC236}">
                <a16:creationId xmlns:a16="http://schemas.microsoft.com/office/drawing/2014/main" id="{311D520D-E284-8DEF-D95D-64ABC26EE5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434844" y="1638537"/>
            <a:ext cx="717660" cy="7176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2AE696B-EECC-8706-91D2-3ECB60B55C7C}"/>
              </a:ext>
            </a:extLst>
          </p:cNvPr>
          <p:cNvSpPr txBox="1"/>
          <p:nvPr/>
        </p:nvSpPr>
        <p:spPr>
          <a:xfrm>
            <a:off x="7237348" y="1619384"/>
            <a:ext cx="473875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Montserrat" pitchFamily="2" charset="0"/>
              </a:rPr>
              <a:t>Победители олимпиад по физике и математике (40%)</a:t>
            </a:r>
          </a:p>
          <a:p>
            <a:pPr algn="l"/>
            <a:endParaRPr lang="ru-RU" sz="2400" dirty="0">
              <a:latin typeface="Montserrat" pitchFamily="2" charset="0"/>
            </a:endParaRPr>
          </a:p>
          <a:p>
            <a:pPr algn="l"/>
            <a:r>
              <a:rPr lang="ru-RU" sz="2400" dirty="0">
                <a:latin typeface="Montserrat" pitchFamily="2" charset="0"/>
              </a:rPr>
              <a:t>Победители федеральных мероприятий (40%)</a:t>
            </a:r>
          </a:p>
          <a:p>
            <a:pPr algn="l"/>
            <a:endParaRPr lang="ru-RU" sz="2400" dirty="0">
              <a:latin typeface="Montserrat" pitchFamily="2" charset="0"/>
            </a:endParaRPr>
          </a:p>
          <a:p>
            <a:pPr algn="l"/>
            <a:r>
              <a:rPr lang="ru-RU" sz="2400" dirty="0">
                <a:latin typeface="Montserrat" pitchFamily="2" charset="0"/>
              </a:rPr>
              <a:t>Средний балл аттестата </a:t>
            </a:r>
            <a:br>
              <a:rPr lang="ru-RU" sz="2400" dirty="0">
                <a:latin typeface="Montserrat" pitchFamily="2" charset="0"/>
              </a:rPr>
            </a:br>
            <a:r>
              <a:rPr lang="ru-RU" sz="2400" dirty="0">
                <a:latin typeface="Montserrat" pitchFamily="2" charset="0"/>
              </a:rPr>
              <a:t>не ниже 4,3 (20%)</a:t>
            </a:r>
          </a:p>
          <a:p>
            <a:pPr algn="l"/>
            <a:endParaRPr lang="ru-RU" sz="2400" dirty="0">
              <a:latin typeface="Montserrat" pitchFamily="2" charset="0"/>
            </a:endParaRPr>
          </a:p>
          <a:p>
            <a:pPr algn="l"/>
            <a:r>
              <a:rPr lang="ru-RU" sz="2400" dirty="0">
                <a:latin typeface="Montserrat" pitchFamily="2" charset="0"/>
              </a:rPr>
              <a:t>Участники корпоративных проектов (10%)</a:t>
            </a:r>
          </a:p>
        </p:txBody>
      </p:sp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id="{3ADBE6FB-B918-5207-9474-4380565CD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9100" y="6394450"/>
            <a:ext cx="2743200" cy="365125"/>
          </a:xfrm>
        </p:spPr>
        <p:txBody>
          <a:bodyPr/>
          <a:lstStyle/>
          <a:p>
            <a:fld id="{164850FC-DAC2-0646-8F22-BAEF440FD715}" type="slidenum">
              <a:rPr lang="ru-RU" sz="1600" b="1" smtClean="0">
                <a:solidFill>
                  <a:schemeClr val="tx1"/>
                </a:solidFill>
                <a:latin typeface="Montserrat" pitchFamily="2" charset="0"/>
              </a:rPr>
              <a:t>9</a:t>
            </a:fld>
            <a:endParaRPr lang="ru-RU" sz="1600" b="1" dirty="0">
              <a:solidFill>
                <a:schemeClr val="tx1"/>
              </a:solidFill>
              <a:latin typeface="Montserrat" pitchFamily="2" charset="0"/>
            </a:endParaRPr>
          </a:p>
        </p:txBody>
      </p:sp>
      <p:pic>
        <p:nvPicPr>
          <p:cNvPr id="11" name="Рисунок 10" descr="Флажок со сплошной заливкой">
            <a:extLst>
              <a:ext uri="{FF2B5EF4-FFF2-40B4-BE49-F238E27FC236}">
                <a16:creationId xmlns:a16="http://schemas.microsoft.com/office/drawing/2014/main" id="{0499F0E7-8323-A3E7-7BFE-73B4D60B70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434844" y="2846850"/>
            <a:ext cx="717660" cy="717660"/>
          </a:xfrm>
          <a:prstGeom prst="rect">
            <a:avLst/>
          </a:prstGeom>
        </p:spPr>
      </p:pic>
      <p:pic>
        <p:nvPicPr>
          <p:cNvPr id="12" name="Рисунок 11" descr="Флажок со сплошной заливкой">
            <a:extLst>
              <a:ext uri="{FF2B5EF4-FFF2-40B4-BE49-F238E27FC236}">
                <a16:creationId xmlns:a16="http://schemas.microsoft.com/office/drawing/2014/main" id="{8E7C3453-B17F-538E-483C-E99D27B095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434844" y="3901403"/>
            <a:ext cx="717660" cy="717660"/>
          </a:xfrm>
          <a:prstGeom prst="rect">
            <a:avLst/>
          </a:prstGeom>
        </p:spPr>
      </p:pic>
      <p:pic>
        <p:nvPicPr>
          <p:cNvPr id="13" name="Рисунок 12" descr="Флажок со сплошной заливкой">
            <a:extLst>
              <a:ext uri="{FF2B5EF4-FFF2-40B4-BE49-F238E27FC236}">
                <a16:creationId xmlns:a16="http://schemas.microsoft.com/office/drawing/2014/main" id="{ED7C0876-0106-FAC8-F040-AE43535B61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434844" y="4977893"/>
            <a:ext cx="717660" cy="717660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82A29660-75C0-CC0D-387C-493F2275A475}"/>
              </a:ext>
            </a:extLst>
          </p:cNvPr>
          <p:cNvSpPr/>
          <p:nvPr/>
        </p:nvSpPr>
        <p:spPr>
          <a:xfrm>
            <a:off x="459014" y="5336723"/>
            <a:ext cx="5800272" cy="1112670"/>
          </a:xfrm>
          <a:prstGeom prst="rect">
            <a:avLst/>
          </a:prstGeom>
          <a:solidFill>
            <a:schemeClr val="bg1"/>
          </a:solidFill>
          <a:ln w="38100">
            <a:solidFill>
              <a:srgbClr val="561F7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  <a:latin typeface="Montserrat" pitchFamily="2" charset="0"/>
              </a:rPr>
              <a:t>Некоторые школьники и родители самостоятельно «выходят на компанию» и просят рассмотреть возможность «целевого обучения»</a:t>
            </a:r>
          </a:p>
        </p:txBody>
      </p:sp>
    </p:spTree>
    <p:extLst>
      <p:ext uri="{BB962C8B-B14F-4D97-AF65-F5344CB8AC3E}">
        <p14:creationId xmlns:p14="http://schemas.microsoft.com/office/powerpoint/2010/main" val="349624512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759</TotalTime>
  <Words>1221</Words>
  <Application>Microsoft Office PowerPoint</Application>
  <PresentationFormat>Широкоэкранный</PresentationFormat>
  <Paragraphs>461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5" baseType="lpstr">
      <vt:lpstr>Arial</vt:lpstr>
      <vt:lpstr>Montserrat</vt:lpstr>
      <vt:lpstr>Calibri Light</vt:lpstr>
      <vt:lpstr>Calibri</vt:lpstr>
      <vt:lpstr>Wingdings</vt:lpstr>
      <vt:lpstr>Тема Office</vt:lpstr>
      <vt:lpstr>Презентация PowerPoint</vt:lpstr>
      <vt:lpstr>Условные обозначения презентации:</vt:lpstr>
      <vt:lpstr>Когда выпускник выбирает вуз и специальность, знает ли он,  в какую компанию он хочет поступить на работу?</vt:lpstr>
      <vt:lpstr>Когда выпускник школы выбирает вуз и специальность, знает ли он, какие специальности востребованы в ближайшие 3-5 лет?</vt:lpstr>
      <vt:lpstr>Откуда выпускник школы может получить информацию  о компаниях и востребованных специальностях?</vt:lpstr>
      <vt:lpstr>Какие методы продвижения и информирования  о потребностях в выпускниках вузов используют компании?</vt:lpstr>
      <vt:lpstr>Целевое обучение по договору с компаниями: практикуется ли подобный формат образования и знают ли об этом студенты?</vt:lpstr>
      <vt:lpstr>Презентация PowerPoint</vt:lpstr>
      <vt:lpstr>Как компания подбирает студентов для  целевого обучения и стипендиатства?</vt:lpstr>
      <vt:lpstr>Какие студенты поступают в вузы:</vt:lpstr>
      <vt:lpstr>Студентом целевой формы обучения или стипендиатом  какой компании вы хотели бы стать?</vt:lpstr>
      <vt:lpstr>Презентация PowerPoint</vt:lpstr>
      <vt:lpstr>ТОП-10 вузов, откуда компания принимает студентов  инженерно-технических специальностей на работу</vt:lpstr>
      <vt:lpstr>Презентация PowerPoint</vt:lpstr>
      <vt:lpstr>Проводит ли компания собственные  студенческие мероприятия на базе вузов?</vt:lpstr>
      <vt:lpstr>Презентация PowerPoint</vt:lpstr>
      <vt:lpstr>Презентация PowerPoint</vt:lpstr>
      <vt:lpstr>Существует ли взаимодействие студентов и компаний  с центрами карьеры в вузах, эффективно ли оно?</vt:lpstr>
      <vt:lpstr>Презентация PowerPoint</vt:lpstr>
      <vt:lpstr>Презентация PowerPoint</vt:lpstr>
      <vt:lpstr>Презентация PowerPoint</vt:lpstr>
      <vt:lpstr>Имеет ли значение при приеме на работу в компанию победа  и/или участие в студенческих конкурсах и мероприятиях?</vt:lpstr>
      <vt:lpstr>Существуют ли в компании критерии, которые обязательно учитываются при приеме на работу?</vt:lpstr>
      <vt:lpstr>Презентация PowerPoint</vt:lpstr>
      <vt:lpstr>Существует ли в компании планирование  приема выпускников на несколько лет вперед?</vt:lpstr>
      <vt:lpstr>Насколько сложно сегодня компании найти  подходящего выпускника, а выпускнику – компанию?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Федорова Лидия</dc:creator>
  <cp:lastModifiedBy>Королев Артем Сергеевич</cp:lastModifiedBy>
  <cp:revision>87</cp:revision>
  <dcterms:created xsi:type="dcterms:W3CDTF">2022-10-03T11:26:40Z</dcterms:created>
  <dcterms:modified xsi:type="dcterms:W3CDTF">2023-10-26T17:00:07Z</dcterms:modified>
</cp:coreProperties>
</file>